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handoutMasterIdLst>
    <p:handoutMasterId r:id="rId50"/>
  </p:handoutMasterIdLst>
  <p:sldIdLst>
    <p:sldId id="377" r:id="rId2"/>
    <p:sldId id="378" r:id="rId3"/>
    <p:sldId id="379" r:id="rId4"/>
    <p:sldId id="380" r:id="rId5"/>
    <p:sldId id="381" r:id="rId6"/>
    <p:sldId id="382" r:id="rId7"/>
    <p:sldId id="383" r:id="rId8"/>
    <p:sldId id="384" r:id="rId9"/>
    <p:sldId id="385" r:id="rId10"/>
    <p:sldId id="386" r:id="rId11"/>
    <p:sldId id="387" r:id="rId12"/>
    <p:sldId id="388" r:id="rId13"/>
    <p:sldId id="389" r:id="rId14"/>
    <p:sldId id="390" r:id="rId15"/>
    <p:sldId id="391" r:id="rId16"/>
    <p:sldId id="344" r:id="rId17"/>
    <p:sldId id="345" r:id="rId18"/>
    <p:sldId id="346" r:id="rId19"/>
    <p:sldId id="347" r:id="rId20"/>
    <p:sldId id="348" r:id="rId21"/>
    <p:sldId id="349" r:id="rId22"/>
    <p:sldId id="350" r:id="rId23"/>
    <p:sldId id="351" r:id="rId24"/>
    <p:sldId id="352" r:id="rId25"/>
    <p:sldId id="353" r:id="rId26"/>
    <p:sldId id="354" r:id="rId27"/>
    <p:sldId id="392" r:id="rId28"/>
    <p:sldId id="393" r:id="rId29"/>
    <p:sldId id="394" r:id="rId30"/>
    <p:sldId id="395" r:id="rId31"/>
    <p:sldId id="396" r:id="rId32"/>
    <p:sldId id="397" r:id="rId33"/>
    <p:sldId id="398" r:id="rId34"/>
    <p:sldId id="399" r:id="rId35"/>
    <p:sldId id="400" r:id="rId36"/>
    <p:sldId id="401" r:id="rId37"/>
    <p:sldId id="402" r:id="rId38"/>
    <p:sldId id="403" r:id="rId39"/>
    <p:sldId id="404" r:id="rId40"/>
    <p:sldId id="405" r:id="rId41"/>
    <p:sldId id="406" r:id="rId42"/>
    <p:sldId id="407" r:id="rId43"/>
    <p:sldId id="408" r:id="rId44"/>
    <p:sldId id="409" r:id="rId45"/>
    <p:sldId id="410" r:id="rId46"/>
    <p:sldId id="411" r:id="rId47"/>
    <p:sldId id="412"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4"/>
    <p:restoredTop sz="94918"/>
  </p:normalViewPr>
  <p:slideViewPr>
    <p:cSldViewPr snapToGrid="0" snapToObjects="1">
      <p:cViewPr varScale="1">
        <p:scale>
          <a:sx n="85" d="100"/>
          <a:sy n="85" d="100"/>
        </p:scale>
        <p:origin x="192" y="22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C431B8A-DAEB-7E45-A656-93D40A67BE2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3B42333-0E0C-C84D-B82D-CF2A9A5A9B8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9A64DA-19CD-9840-8850-F74265E035F5}" type="datetimeFigureOut">
              <a:rPr lang="en-US" smtClean="0"/>
              <a:t>2/19/18</a:t>
            </a:fld>
            <a:endParaRPr lang="en-US" dirty="0"/>
          </a:p>
        </p:txBody>
      </p:sp>
      <p:sp>
        <p:nvSpPr>
          <p:cNvPr id="4" name="Footer Placeholder 3">
            <a:extLst>
              <a:ext uri="{FF2B5EF4-FFF2-40B4-BE49-F238E27FC236}">
                <a16:creationId xmlns:a16="http://schemas.microsoft.com/office/drawing/2014/main" id="{00B3B9BC-55A8-0444-9B14-74EB10745CD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493AED4-DD4B-4645-A66D-0CCE30CA2B8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8DF61A-12E6-B845-B5F3-0F3B09CE8B02}" type="slidenum">
              <a:rPr lang="en-US" smtClean="0"/>
              <a:t>‹#›</a:t>
            </a:fld>
            <a:endParaRPr lang="en-US" dirty="0"/>
          </a:p>
        </p:txBody>
      </p:sp>
    </p:spTree>
    <p:extLst>
      <p:ext uri="{BB962C8B-B14F-4D97-AF65-F5344CB8AC3E}">
        <p14:creationId xmlns:p14="http://schemas.microsoft.com/office/powerpoint/2010/main" val="40242164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213B99-E024-614F-B6C3-9DCC3D69ED45}" type="datetimeFigureOut">
              <a:rPr lang="en-US" smtClean="0"/>
              <a:t>2/19/18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A7C999-EA09-6443-8EC9-FB2E93BA295D}" type="slidenum">
              <a:rPr lang="en-US" smtClean="0"/>
              <a:t>‹#›</a:t>
            </a:fld>
            <a:endParaRPr lang="en-US" dirty="0"/>
          </a:p>
        </p:txBody>
      </p:sp>
    </p:spTree>
    <p:extLst>
      <p:ext uri="{BB962C8B-B14F-4D97-AF65-F5344CB8AC3E}">
        <p14:creationId xmlns:p14="http://schemas.microsoft.com/office/powerpoint/2010/main" val="3988423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A7C999-EA09-6443-8EC9-FB2E93BA295D}" type="slidenum">
              <a:rPr lang="en-US" smtClean="0"/>
              <a:t>2</a:t>
            </a:fld>
            <a:endParaRPr lang="en-US" dirty="0"/>
          </a:p>
        </p:txBody>
      </p:sp>
    </p:spTree>
    <p:extLst>
      <p:ext uri="{BB962C8B-B14F-4D97-AF65-F5344CB8AC3E}">
        <p14:creationId xmlns:p14="http://schemas.microsoft.com/office/powerpoint/2010/main" val="3875300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A7C999-EA09-6443-8EC9-FB2E93BA295D}" type="slidenum">
              <a:rPr lang="en-US" smtClean="0"/>
              <a:t>9</a:t>
            </a:fld>
            <a:endParaRPr lang="en-US" dirty="0"/>
          </a:p>
        </p:txBody>
      </p:sp>
    </p:spTree>
    <p:extLst>
      <p:ext uri="{BB962C8B-B14F-4D97-AF65-F5344CB8AC3E}">
        <p14:creationId xmlns:p14="http://schemas.microsoft.com/office/powerpoint/2010/main" val="744938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A7C999-EA09-6443-8EC9-FB2E93BA295D}" type="slidenum">
              <a:rPr lang="en-US" smtClean="0"/>
              <a:t>34</a:t>
            </a:fld>
            <a:endParaRPr lang="en-US" dirty="0"/>
          </a:p>
        </p:txBody>
      </p:sp>
    </p:spTree>
    <p:extLst>
      <p:ext uri="{BB962C8B-B14F-4D97-AF65-F5344CB8AC3E}">
        <p14:creationId xmlns:p14="http://schemas.microsoft.com/office/powerpoint/2010/main" val="34036187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22DC406-431A-7C4D-A052-126CBD9169F9}" type="datetime1">
              <a:rPr lang="en-US" smtClean="0"/>
              <a:t>2/19/18</a:t>
            </a:fld>
            <a:endParaRPr lang="en-US" dirty="0"/>
          </a:p>
        </p:txBody>
      </p:sp>
      <p:sp>
        <p:nvSpPr>
          <p:cNvPr id="5" name="Footer Placeholder 4"/>
          <p:cNvSpPr>
            <a:spLocks noGrp="1"/>
          </p:cNvSpPr>
          <p:nvPr>
            <p:ph type="ftr" sz="quarter" idx="11"/>
          </p:nvPr>
        </p:nvSpPr>
        <p:spPr/>
        <p:txBody>
          <a:bodyPr/>
          <a:lstStyle/>
          <a:p>
            <a:r>
              <a:rPr lang="en-US" dirty="0"/>
              <a:t>Architecture in the service of the spiritual and sacred</a:t>
            </a:r>
          </a:p>
        </p:txBody>
      </p:sp>
      <p:sp>
        <p:nvSpPr>
          <p:cNvPr id="6" name="Slide Number Placeholder 5"/>
          <p:cNvSpPr>
            <a:spLocks noGrp="1"/>
          </p:cNvSpPr>
          <p:nvPr>
            <p:ph type="sldNum" sz="quarter" idx="12"/>
          </p:nvPr>
        </p:nvSpPr>
        <p:spPr/>
        <p:txBody>
          <a:bodyPr/>
          <a:lstStyle/>
          <a:p>
            <a:fld id="{E85A5576-A140-CA45-9CA4-334FAB86B5F3}" type="slidenum">
              <a:rPr lang="en-US" smtClean="0"/>
              <a:t>‹#›</a:t>
            </a:fld>
            <a:endParaRPr lang="en-US" dirty="0"/>
          </a:p>
        </p:txBody>
      </p:sp>
      <p:pic>
        <p:nvPicPr>
          <p:cNvPr id="11" name="Picture 10">
            <a:extLst>
              <a:ext uri="{FF2B5EF4-FFF2-40B4-BE49-F238E27FC236}">
                <a16:creationId xmlns:a16="http://schemas.microsoft.com/office/drawing/2014/main" id="{2A24C2DB-E933-9046-8A02-A3A524D81D0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22867" y="4608513"/>
            <a:ext cx="3441700" cy="1952833"/>
          </a:xfrm>
          <a:prstGeom prst="rect">
            <a:avLst/>
          </a:prstGeom>
        </p:spPr>
      </p:pic>
    </p:spTree>
    <p:extLst>
      <p:ext uri="{BB962C8B-B14F-4D97-AF65-F5344CB8AC3E}">
        <p14:creationId xmlns:p14="http://schemas.microsoft.com/office/powerpoint/2010/main" val="523611928"/>
      </p:ext>
    </p:extLst>
  </p:cSld>
  <p:clrMapOvr>
    <a:masterClrMapping/>
  </p:clrMapOvr>
  <mc:AlternateContent xmlns:mc="http://schemas.openxmlformats.org/markup-compatibility/2006" xmlns:p14="http://schemas.microsoft.com/office/powerpoint/2010/main">
    <mc:Choice Requires="p14">
      <p:transition spd="slow" p14:dur="10000" advTm="7000"/>
    </mc:Choice>
    <mc:Fallback xmlns="">
      <p:transition spd="slow" advTm="7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832D76-6EDA-C340-81AD-E86D1D31E51A}" type="datetime1">
              <a:rPr lang="en-US" smtClean="0"/>
              <a:t>2/19/18</a:t>
            </a:fld>
            <a:endParaRPr lang="en-US" dirty="0"/>
          </a:p>
        </p:txBody>
      </p:sp>
      <p:sp>
        <p:nvSpPr>
          <p:cNvPr id="5" name="Footer Placeholder 4"/>
          <p:cNvSpPr>
            <a:spLocks noGrp="1"/>
          </p:cNvSpPr>
          <p:nvPr>
            <p:ph type="ftr" sz="quarter" idx="11"/>
          </p:nvPr>
        </p:nvSpPr>
        <p:spPr/>
        <p:txBody>
          <a:bodyPr/>
          <a:lstStyle/>
          <a:p>
            <a:r>
              <a:rPr lang="en-US" dirty="0"/>
              <a:t>Architecture in the service of the spiritual and sacred</a:t>
            </a:r>
          </a:p>
        </p:txBody>
      </p:sp>
      <p:sp>
        <p:nvSpPr>
          <p:cNvPr id="6" name="Slide Number Placeholder 5"/>
          <p:cNvSpPr>
            <a:spLocks noGrp="1"/>
          </p:cNvSpPr>
          <p:nvPr>
            <p:ph type="sldNum" sz="quarter" idx="12"/>
          </p:nvPr>
        </p:nvSpPr>
        <p:spPr/>
        <p:txBody>
          <a:bodyPr/>
          <a:lstStyle/>
          <a:p>
            <a:fld id="{E85A5576-A140-CA45-9CA4-334FAB86B5F3}" type="slidenum">
              <a:rPr lang="en-US" smtClean="0"/>
              <a:t>‹#›</a:t>
            </a:fld>
            <a:endParaRPr lang="en-US" dirty="0"/>
          </a:p>
        </p:txBody>
      </p:sp>
    </p:spTree>
    <p:extLst>
      <p:ext uri="{BB962C8B-B14F-4D97-AF65-F5344CB8AC3E}">
        <p14:creationId xmlns:p14="http://schemas.microsoft.com/office/powerpoint/2010/main" val="1596823644"/>
      </p:ext>
    </p:extLst>
  </p:cSld>
  <p:clrMapOvr>
    <a:masterClrMapping/>
  </p:clrMapOvr>
  <mc:AlternateContent xmlns:mc="http://schemas.openxmlformats.org/markup-compatibility/2006" xmlns:p14="http://schemas.microsoft.com/office/powerpoint/2010/main">
    <mc:Choice Requires="p14">
      <p:transition spd="slow" p14:dur="10000" advTm="7000"/>
    </mc:Choice>
    <mc:Fallback xmlns="">
      <p:transition spd="slow" advTm="7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DA59DD-A2E0-D947-831E-5D48732EBA96}" type="datetime1">
              <a:rPr lang="en-US" smtClean="0"/>
              <a:t>2/19/18</a:t>
            </a:fld>
            <a:endParaRPr lang="en-US" dirty="0"/>
          </a:p>
        </p:txBody>
      </p:sp>
      <p:sp>
        <p:nvSpPr>
          <p:cNvPr id="5" name="Footer Placeholder 4"/>
          <p:cNvSpPr>
            <a:spLocks noGrp="1"/>
          </p:cNvSpPr>
          <p:nvPr>
            <p:ph type="ftr" sz="quarter" idx="11"/>
          </p:nvPr>
        </p:nvSpPr>
        <p:spPr/>
        <p:txBody>
          <a:bodyPr/>
          <a:lstStyle/>
          <a:p>
            <a:r>
              <a:rPr lang="en-US" dirty="0"/>
              <a:t>Architecture in the service of the spiritual and sacred</a:t>
            </a:r>
          </a:p>
        </p:txBody>
      </p:sp>
      <p:sp>
        <p:nvSpPr>
          <p:cNvPr id="6" name="Slide Number Placeholder 5"/>
          <p:cNvSpPr>
            <a:spLocks noGrp="1"/>
          </p:cNvSpPr>
          <p:nvPr>
            <p:ph type="sldNum" sz="quarter" idx="12"/>
          </p:nvPr>
        </p:nvSpPr>
        <p:spPr/>
        <p:txBody>
          <a:bodyPr/>
          <a:lstStyle/>
          <a:p>
            <a:fld id="{E85A5576-A140-CA45-9CA4-334FAB86B5F3}" type="slidenum">
              <a:rPr lang="en-US" smtClean="0"/>
              <a:t>‹#›</a:t>
            </a:fld>
            <a:endParaRPr lang="en-US" dirty="0"/>
          </a:p>
        </p:txBody>
      </p:sp>
    </p:spTree>
    <p:extLst>
      <p:ext uri="{BB962C8B-B14F-4D97-AF65-F5344CB8AC3E}">
        <p14:creationId xmlns:p14="http://schemas.microsoft.com/office/powerpoint/2010/main" val="711848149"/>
      </p:ext>
    </p:extLst>
  </p:cSld>
  <p:clrMapOvr>
    <a:masterClrMapping/>
  </p:clrMapOvr>
  <mc:AlternateContent xmlns:mc="http://schemas.openxmlformats.org/markup-compatibility/2006" xmlns:p14="http://schemas.microsoft.com/office/powerpoint/2010/main">
    <mc:Choice Requires="p14">
      <p:transition spd="slow" p14:dur="10000" advTm="7000"/>
    </mc:Choice>
    <mc:Fallback xmlns="">
      <p:transition spd="slow" advTm="7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998160-6CBD-2B47-86E6-40B51C76D4CE}" type="datetime1">
              <a:rPr lang="en-US" smtClean="0"/>
              <a:t>2/19/18</a:t>
            </a:fld>
            <a:endParaRPr lang="en-US" dirty="0"/>
          </a:p>
        </p:txBody>
      </p:sp>
      <p:sp>
        <p:nvSpPr>
          <p:cNvPr id="5" name="Footer Placeholder 4"/>
          <p:cNvSpPr>
            <a:spLocks noGrp="1"/>
          </p:cNvSpPr>
          <p:nvPr>
            <p:ph type="ftr" sz="quarter" idx="11"/>
          </p:nvPr>
        </p:nvSpPr>
        <p:spPr/>
        <p:txBody>
          <a:bodyPr/>
          <a:lstStyle>
            <a:lvl1pPr>
              <a:defRPr sz="1260" b="1" i="1" baseline="0"/>
            </a:lvl1pPr>
          </a:lstStyle>
          <a:p>
            <a:r>
              <a:rPr lang="en-US" dirty="0"/>
              <a:t>Architecture in the service of the spiritual and sacred</a:t>
            </a:r>
          </a:p>
        </p:txBody>
      </p:sp>
      <p:sp>
        <p:nvSpPr>
          <p:cNvPr id="6" name="Slide Number Placeholder 5"/>
          <p:cNvSpPr>
            <a:spLocks noGrp="1"/>
          </p:cNvSpPr>
          <p:nvPr>
            <p:ph type="sldNum" sz="quarter" idx="12"/>
          </p:nvPr>
        </p:nvSpPr>
        <p:spPr/>
        <p:txBody>
          <a:bodyPr/>
          <a:lstStyle/>
          <a:p>
            <a:fld id="{E85A5576-A140-CA45-9CA4-334FAB86B5F3}" type="slidenum">
              <a:rPr lang="en-US" smtClean="0"/>
              <a:t>‹#›</a:t>
            </a:fld>
            <a:endParaRPr lang="en-US" dirty="0"/>
          </a:p>
        </p:txBody>
      </p:sp>
      <p:pic>
        <p:nvPicPr>
          <p:cNvPr id="7" name="Picture 6">
            <a:extLst>
              <a:ext uri="{FF2B5EF4-FFF2-40B4-BE49-F238E27FC236}">
                <a16:creationId xmlns:a16="http://schemas.microsoft.com/office/drawing/2014/main" id="{DFD50B74-B4DC-474B-A0B5-BF8958A5C0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32362" y="4001294"/>
            <a:ext cx="3441700" cy="1952833"/>
          </a:xfrm>
          <a:prstGeom prst="rect">
            <a:avLst/>
          </a:prstGeom>
        </p:spPr>
      </p:pic>
      <p:sp>
        <p:nvSpPr>
          <p:cNvPr id="8" name="Title 7">
            <a:extLst>
              <a:ext uri="{FF2B5EF4-FFF2-40B4-BE49-F238E27FC236}">
                <a16:creationId xmlns:a16="http://schemas.microsoft.com/office/drawing/2014/main" id="{C2D0BB0A-4EC9-8842-8346-72766F34B7C7}"/>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105172137"/>
      </p:ext>
    </p:extLst>
  </p:cSld>
  <p:clrMapOvr>
    <a:masterClrMapping/>
  </p:clrMapOvr>
  <mc:AlternateContent xmlns:mc="http://schemas.openxmlformats.org/markup-compatibility/2006" xmlns:p14="http://schemas.microsoft.com/office/powerpoint/2010/main">
    <mc:Choice Requires="p14">
      <p:transition spd="slow" p14:dur="10000" advTm="7000"/>
    </mc:Choice>
    <mc:Fallback xmlns="">
      <p:transition spd="slow" advTm="7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6C16C5-B7B9-7846-990B-63F206CBDAE8}" type="datetime1">
              <a:rPr lang="en-US" smtClean="0"/>
              <a:t>2/19/18</a:t>
            </a:fld>
            <a:endParaRPr lang="en-US" dirty="0"/>
          </a:p>
        </p:txBody>
      </p:sp>
      <p:sp>
        <p:nvSpPr>
          <p:cNvPr id="5" name="Footer Placeholder 4"/>
          <p:cNvSpPr>
            <a:spLocks noGrp="1"/>
          </p:cNvSpPr>
          <p:nvPr>
            <p:ph type="ftr" sz="quarter" idx="11"/>
          </p:nvPr>
        </p:nvSpPr>
        <p:spPr/>
        <p:txBody>
          <a:bodyPr/>
          <a:lstStyle/>
          <a:p>
            <a:r>
              <a:rPr lang="en-US" dirty="0"/>
              <a:t>Architecture in the service of the spiritual and sacred</a:t>
            </a:r>
          </a:p>
        </p:txBody>
      </p:sp>
      <p:sp>
        <p:nvSpPr>
          <p:cNvPr id="6" name="Slide Number Placeholder 5"/>
          <p:cNvSpPr>
            <a:spLocks noGrp="1"/>
          </p:cNvSpPr>
          <p:nvPr>
            <p:ph type="sldNum" sz="quarter" idx="12"/>
          </p:nvPr>
        </p:nvSpPr>
        <p:spPr/>
        <p:txBody>
          <a:bodyPr/>
          <a:lstStyle/>
          <a:p>
            <a:fld id="{E85A5576-A140-CA45-9CA4-334FAB86B5F3}" type="slidenum">
              <a:rPr lang="en-US" smtClean="0"/>
              <a:t>‹#›</a:t>
            </a:fld>
            <a:endParaRPr lang="en-US" dirty="0"/>
          </a:p>
        </p:txBody>
      </p:sp>
    </p:spTree>
    <p:extLst>
      <p:ext uri="{BB962C8B-B14F-4D97-AF65-F5344CB8AC3E}">
        <p14:creationId xmlns:p14="http://schemas.microsoft.com/office/powerpoint/2010/main" val="1835022234"/>
      </p:ext>
    </p:extLst>
  </p:cSld>
  <p:clrMapOvr>
    <a:masterClrMapping/>
  </p:clrMapOvr>
  <mc:AlternateContent xmlns:mc="http://schemas.openxmlformats.org/markup-compatibility/2006" xmlns:p14="http://schemas.microsoft.com/office/powerpoint/2010/main">
    <mc:Choice Requires="p14">
      <p:transition spd="slow" p14:dur="10000" advTm="7000"/>
    </mc:Choice>
    <mc:Fallback xmlns="">
      <p:transition spd="slow" advTm="7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9083F3-46CC-AA4F-898D-07E6E8652E32}" type="datetime1">
              <a:rPr lang="en-US" smtClean="0"/>
              <a:t>2/19/18</a:t>
            </a:fld>
            <a:endParaRPr lang="en-US" dirty="0"/>
          </a:p>
        </p:txBody>
      </p:sp>
      <p:sp>
        <p:nvSpPr>
          <p:cNvPr id="6" name="Footer Placeholder 5"/>
          <p:cNvSpPr>
            <a:spLocks noGrp="1"/>
          </p:cNvSpPr>
          <p:nvPr>
            <p:ph type="ftr" sz="quarter" idx="11"/>
          </p:nvPr>
        </p:nvSpPr>
        <p:spPr/>
        <p:txBody>
          <a:bodyPr/>
          <a:lstStyle/>
          <a:p>
            <a:r>
              <a:rPr lang="en-US" dirty="0"/>
              <a:t>Architecture in the service of the spiritual and sacred</a:t>
            </a:r>
          </a:p>
        </p:txBody>
      </p:sp>
      <p:sp>
        <p:nvSpPr>
          <p:cNvPr id="7" name="Slide Number Placeholder 6"/>
          <p:cNvSpPr>
            <a:spLocks noGrp="1"/>
          </p:cNvSpPr>
          <p:nvPr>
            <p:ph type="sldNum" sz="quarter" idx="12"/>
          </p:nvPr>
        </p:nvSpPr>
        <p:spPr/>
        <p:txBody>
          <a:bodyPr/>
          <a:lstStyle/>
          <a:p>
            <a:fld id="{E85A5576-A140-CA45-9CA4-334FAB86B5F3}" type="slidenum">
              <a:rPr lang="en-US" smtClean="0"/>
              <a:t>‹#›</a:t>
            </a:fld>
            <a:endParaRPr lang="en-US" dirty="0"/>
          </a:p>
        </p:txBody>
      </p:sp>
    </p:spTree>
    <p:extLst>
      <p:ext uri="{BB962C8B-B14F-4D97-AF65-F5344CB8AC3E}">
        <p14:creationId xmlns:p14="http://schemas.microsoft.com/office/powerpoint/2010/main" val="1206032271"/>
      </p:ext>
    </p:extLst>
  </p:cSld>
  <p:clrMapOvr>
    <a:masterClrMapping/>
  </p:clrMapOvr>
  <mc:AlternateContent xmlns:mc="http://schemas.openxmlformats.org/markup-compatibility/2006" xmlns:p14="http://schemas.microsoft.com/office/powerpoint/2010/main">
    <mc:Choice Requires="p14">
      <p:transition spd="slow" p14:dur="10000" advTm="7000"/>
    </mc:Choice>
    <mc:Fallback xmlns="">
      <p:transition spd="slow" advTm="7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A543B6-D243-5745-B8DD-4AA01475223B}" type="datetime1">
              <a:rPr lang="en-US" smtClean="0"/>
              <a:t>2/19/18</a:t>
            </a:fld>
            <a:endParaRPr lang="en-US" dirty="0"/>
          </a:p>
        </p:txBody>
      </p:sp>
      <p:sp>
        <p:nvSpPr>
          <p:cNvPr id="8" name="Footer Placeholder 7"/>
          <p:cNvSpPr>
            <a:spLocks noGrp="1"/>
          </p:cNvSpPr>
          <p:nvPr>
            <p:ph type="ftr" sz="quarter" idx="11"/>
          </p:nvPr>
        </p:nvSpPr>
        <p:spPr/>
        <p:txBody>
          <a:bodyPr/>
          <a:lstStyle/>
          <a:p>
            <a:r>
              <a:rPr lang="en-US" dirty="0"/>
              <a:t>Architecture in the service of the spiritual and sacred</a:t>
            </a:r>
          </a:p>
        </p:txBody>
      </p:sp>
      <p:sp>
        <p:nvSpPr>
          <p:cNvPr id="9" name="Slide Number Placeholder 8"/>
          <p:cNvSpPr>
            <a:spLocks noGrp="1"/>
          </p:cNvSpPr>
          <p:nvPr>
            <p:ph type="sldNum" sz="quarter" idx="12"/>
          </p:nvPr>
        </p:nvSpPr>
        <p:spPr/>
        <p:txBody>
          <a:bodyPr/>
          <a:lstStyle/>
          <a:p>
            <a:fld id="{E85A5576-A140-CA45-9CA4-334FAB86B5F3}" type="slidenum">
              <a:rPr lang="en-US" smtClean="0"/>
              <a:t>‹#›</a:t>
            </a:fld>
            <a:endParaRPr lang="en-US" dirty="0"/>
          </a:p>
        </p:txBody>
      </p:sp>
    </p:spTree>
    <p:extLst>
      <p:ext uri="{BB962C8B-B14F-4D97-AF65-F5344CB8AC3E}">
        <p14:creationId xmlns:p14="http://schemas.microsoft.com/office/powerpoint/2010/main" val="1833718311"/>
      </p:ext>
    </p:extLst>
  </p:cSld>
  <p:clrMapOvr>
    <a:masterClrMapping/>
  </p:clrMapOvr>
  <mc:AlternateContent xmlns:mc="http://schemas.openxmlformats.org/markup-compatibility/2006" xmlns:p14="http://schemas.microsoft.com/office/powerpoint/2010/main">
    <mc:Choice Requires="p14">
      <p:transition spd="slow" p14:dur="10000" advTm="7000"/>
    </mc:Choice>
    <mc:Fallback xmlns="">
      <p:transition spd="slow" advTm="7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978864-C668-2F42-8E03-B57002E5B753}" type="datetime1">
              <a:rPr lang="en-US" smtClean="0"/>
              <a:t>2/19/18</a:t>
            </a:fld>
            <a:endParaRPr lang="en-US" dirty="0"/>
          </a:p>
        </p:txBody>
      </p:sp>
      <p:sp>
        <p:nvSpPr>
          <p:cNvPr id="4" name="Footer Placeholder 3"/>
          <p:cNvSpPr>
            <a:spLocks noGrp="1"/>
          </p:cNvSpPr>
          <p:nvPr>
            <p:ph type="ftr" sz="quarter" idx="11"/>
          </p:nvPr>
        </p:nvSpPr>
        <p:spPr/>
        <p:txBody>
          <a:bodyPr/>
          <a:lstStyle/>
          <a:p>
            <a:r>
              <a:rPr lang="en-US" dirty="0"/>
              <a:t>Architecture in the service of the spiritual and sacred</a:t>
            </a:r>
          </a:p>
        </p:txBody>
      </p:sp>
      <p:sp>
        <p:nvSpPr>
          <p:cNvPr id="5" name="Slide Number Placeholder 4"/>
          <p:cNvSpPr>
            <a:spLocks noGrp="1"/>
          </p:cNvSpPr>
          <p:nvPr>
            <p:ph type="sldNum" sz="quarter" idx="12"/>
          </p:nvPr>
        </p:nvSpPr>
        <p:spPr/>
        <p:txBody>
          <a:bodyPr/>
          <a:lstStyle/>
          <a:p>
            <a:fld id="{E85A5576-A140-CA45-9CA4-334FAB86B5F3}" type="slidenum">
              <a:rPr lang="en-US" smtClean="0"/>
              <a:t>‹#›</a:t>
            </a:fld>
            <a:endParaRPr lang="en-US" dirty="0"/>
          </a:p>
        </p:txBody>
      </p:sp>
    </p:spTree>
    <p:extLst>
      <p:ext uri="{BB962C8B-B14F-4D97-AF65-F5344CB8AC3E}">
        <p14:creationId xmlns:p14="http://schemas.microsoft.com/office/powerpoint/2010/main" val="765834880"/>
      </p:ext>
    </p:extLst>
  </p:cSld>
  <p:clrMapOvr>
    <a:masterClrMapping/>
  </p:clrMapOvr>
  <mc:AlternateContent xmlns:mc="http://schemas.openxmlformats.org/markup-compatibility/2006" xmlns:p14="http://schemas.microsoft.com/office/powerpoint/2010/main">
    <mc:Choice Requires="p14">
      <p:transition spd="slow" p14:dur="10000" advTm="7000"/>
    </mc:Choice>
    <mc:Fallback xmlns="">
      <p:transition spd="slow" advTm="7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4D7CA2-CAA6-E948-A022-F93E38E47962}" type="datetime1">
              <a:rPr lang="en-US" smtClean="0"/>
              <a:t>2/19/18</a:t>
            </a:fld>
            <a:endParaRPr lang="en-US" dirty="0"/>
          </a:p>
        </p:txBody>
      </p:sp>
      <p:sp>
        <p:nvSpPr>
          <p:cNvPr id="3" name="Footer Placeholder 2"/>
          <p:cNvSpPr>
            <a:spLocks noGrp="1"/>
          </p:cNvSpPr>
          <p:nvPr>
            <p:ph type="ftr" sz="quarter" idx="11"/>
          </p:nvPr>
        </p:nvSpPr>
        <p:spPr/>
        <p:txBody>
          <a:bodyPr/>
          <a:lstStyle/>
          <a:p>
            <a:r>
              <a:rPr lang="en-US" dirty="0"/>
              <a:t>Architecture in the service of the spiritual and sacred</a:t>
            </a:r>
          </a:p>
        </p:txBody>
      </p:sp>
      <p:sp>
        <p:nvSpPr>
          <p:cNvPr id="4" name="Slide Number Placeholder 3"/>
          <p:cNvSpPr>
            <a:spLocks noGrp="1"/>
          </p:cNvSpPr>
          <p:nvPr>
            <p:ph type="sldNum" sz="quarter" idx="12"/>
          </p:nvPr>
        </p:nvSpPr>
        <p:spPr/>
        <p:txBody>
          <a:bodyPr/>
          <a:lstStyle/>
          <a:p>
            <a:fld id="{E85A5576-A140-CA45-9CA4-334FAB86B5F3}" type="slidenum">
              <a:rPr lang="en-US" smtClean="0"/>
              <a:t>‹#›</a:t>
            </a:fld>
            <a:endParaRPr lang="en-US" dirty="0"/>
          </a:p>
        </p:txBody>
      </p:sp>
    </p:spTree>
    <p:extLst>
      <p:ext uri="{BB962C8B-B14F-4D97-AF65-F5344CB8AC3E}">
        <p14:creationId xmlns:p14="http://schemas.microsoft.com/office/powerpoint/2010/main" val="1517331689"/>
      </p:ext>
    </p:extLst>
  </p:cSld>
  <p:clrMapOvr>
    <a:masterClrMapping/>
  </p:clrMapOvr>
  <mc:AlternateContent xmlns:mc="http://schemas.openxmlformats.org/markup-compatibility/2006" xmlns:p14="http://schemas.microsoft.com/office/powerpoint/2010/main">
    <mc:Choice Requires="p14">
      <p:transition spd="slow" p14:dur="10000" advTm="7000"/>
    </mc:Choice>
    <mc:Fallback xmlns="">
      <p:transition spd="slow" advTm="7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FC93F68-EA35-6744-9B13-0329BB07DC56}" type="datetime1">
              <a:rPr lang="en-US" smtClean="0"/>
              <a:t>2/19/18</a:t>
            </a:fld>
            <a:endParaRPr lang="en-US" dirty="0"/>
          </a:p>
        </p:txBody>
      </p:sp>
      <p:sp>
        <p:nvSpPr>
          <p:cNvPr id="6" name="Footer Placeholder 5"/>
          <p:cNvSpPr>
            <a:spLocks noGrp="1"/>
          </p:cNvSpPr>
          <p:nvPr>
            <p:ph type="ftr" sz="quarter" idx="11"/>
          </p:nvPr>
        </p:nvSpPr>
        <p:spPr/>
        <p:txBody>
          <a:bodyPr/>
          <a:lstStyle/>
          <a:p>
            <a:r>
              <a:rPr lang="en-US" dirty="0"/>
              <a:t>Architecture in the service of the spiritual and sacred</a:t>
            </a:r>
          </a:p>
        </p:txBody>
      </p:sp>
      <p:sp>
        <p:nvSpPr>
          <p:cNvPr id="7" name="Slide Number Placeholder 6"/>
          <p:cNvSpPr>
            <a:spLocks noGrp="1"/>
          </p:cNvSpPr>
          <p:nvPr>
            <p:ph type="sldNum" sz="quarter" idx="12"/>
          </p:nvPr>
        </p:nvSpPr>
        <p:spPr/>
        <p:txBody>
          <a:bodyPr/>
          <a:lstStyle/>
          <a:p>
            <a:fld id="{E85A5576-A140-CA45-9CA4-334FAB86B5F3}" type="slidenum">
              <a:rPr lang="en-US" smtClean="0"/>
              <a:t>‹#›</a:t>
            </a:fld>
            <a:endParaRPr lang="en-US" dirty="0"/>
          </a:p>
        </p:txBody>
      </p:sp>
    </p:spTree>
    <p:extLst>
      <p:ext uri="{BB962C8B-B14F-4D97-AF65-F5344CB8AC3E}">
        <p14:creationId xmlns:p14="http://schemas.microsoft.com/office/powerpoint/2010/main" val="425388898"/>
      </p:ext>
    </p:extLst>
  </p:cSld>
  <p:clrMapOvr>
    <a:masterClrMapping/>
  </p:clrMapOvr>
  <mc:AlternateContent xmlns:mc="http://schemas.openxmlformats.org/markup-compatibility/2006" xmlns:p14="http://schemas.microsoft.com/office/powerpoint/2010/main">
    <mc:Choice Requires="p14">
      <p:transition spd="slow" p14:dur="10000" advTm="7000"/>
    </mc:Choice>
    <mc:Fallback xmlns="">
      <p:transition spd="slow" advTm="7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718D52-B0B8-C648-AF79-E1278B828365}" type="datetime1">
              <a:rPr lang="en-US" smtClean="0"/>
              <a:t>2/19/18</a:t>
            </a:fld>
            <a:endParaRPr lang="en-US" dirty="0"/>
          </a:p>
        </p:txBody>
      </p:sp>
      <p:sp>
        <p:nvSpPr>
          <p:cNvPr id="6" name="Footer Placeholder 5"/>
          <p:cNvSpPr>
            <a:spLocks noGrp="1"/>
          </p:cNvSpPr>
          <p:nvPr>
            <p:ph type="ftr" sz="quarter" idx="11"/>
          </p:nvPr>
        </p:nvSpPr>
        <p:spPr/>
        <p:txBody>
          <a:bodyPr/>
          <a:lstStyle/>
          <a:p>
            <a:r>
              <a:rPr lang="en-US" dirty="0"/>
              <a:t>Architecture in the service of the spiritual and sacred</a:t>
            </a:r>
          </a:p>
        </p:txBody>
      </p:sp>
      <p:sp>
        <p:nvSpPr>
          <p:cNvPr id="7" name="Slide Number Placeholder 6"/>
          <p:cNvSpPr>
            <a:spLocks noGrp="1"/>
          </p:cNvSpPr>
          <p:nvPr>
            <p:ph type="sldNum" sz="quarter" idx="12"/>
          </p:nvPr>
        </p:nvSpPr>
        <p:spPr/>
        <p:txBody>
          <a:bodyPr/>
          <a:lstStyle/>
          <a:p>
            <a:fld id="{E85A5576-A140-CA45-9CA4-334FAB86B5F3}" type="slidenum">
              <a:rPr lang="en-US" smtClean="0"/>
              <a:t>‹#›</a:t>
            </a:fld>
            <a:endParaRPr lang="en-US" dirty="0"/>
          </a:p>
        </p:txBody>
      </p:sp>
    </p:spTree>
    <p:extLst>
      <p:ext uri="{BB962C8B-B14F-4D97-AF65-F5344CB8AC3E}">
        <p14:creationId xmlns:p14="http://schemas.microsoft.com/office/powerpoint/2010/main" val="538147823"/>
      </p:ext>
    </p:extLst>
  </p:cSld>
  <p:clrMapOvr>
    <a:masterClrMapping/>
  </p:clrMapOvr>
  <mc:AlternateContent xmlns:mc="http://schemas.openxmlformats.org/markup-compatibility/2006" xmlns:p14="http://schemas.microsoft.com/office/powerpoint/2010/main">
    <mc:Choice Requires="p14">
      <p:transition spd="slow" p14:dur="10000" advTm="7000"/>
    </mc:Choice>
    <mc:Fallback xmlns="">
      <p:transition spd="slow" advTm="7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4E66AF-79FC-374F-804D-7AFDD7ECC101}" type="datetime1">
              <a:rPr lang="en-US" smtClean="0"/>
              <a:t>2/19/18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Architecture in the service of the spiritual and sacred</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5A5576-A140-CA45-9CA4-334FAB86B5F3}" type="slidenum">
              <a:rPr lang="en-US" smtClean="0"/>
              <a:t>‹#›</a:t>
            </a:fld>
            <a:endParaRPr lang="en-US" dirty="0"/>
          </a:p>
        </p:txBody>
      </p:sp>
    </p:spTree>
    <p:extLst>
      <p:ext uri="{BB962C8B-B14F-4D97-AF65-F5344CB8AC3E}">
        <p14:creationId xmlns:p14="http://schemas.microsoft.com/office/powerpoint/2010/main" val="1708638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0000" advTm="7000"/>
    </mc:Choice>
    <mc:Fallback xmlns="">
      <p:transition spd="slow" advTm="7000"/>
    </mc:Fallback>
  </mc:AlternateContent>
  <p:hf sldNum="0" hdr="0" dt="0"/>
  <p:txStyles>
    <p:title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2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audio" Target="../media/audio3.wav"/></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8.jpe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Temple Isaiah </a:t>
            </a:r>
          </a:p>
        </p:txBody>
      </p:sp>
      <p:sp>
        <p:nvSpPr>
          <p:cNvPr id="3" name="Subtitle 2"/>
          <p:cNvSpPr>
            <a:spLocks noGrp="1"/>
          </p:cNvSpPr>
          <p:nvPr>
            <p:ph type="subTitle" idx="1"/>
          </p:nvPr>
        </p:nvSpPr>
        <p:spPr>
          <a:xfrm>
            <a:off x="1728952" y="3665100"/>
            <a:ext cx="9144000" cy="1655762"/>
          </a:xfrm>
        </p:spPr>
        <p:txBody>
          <a:bodyPr/>
          <a:lstStyle/>
          <a:p>
            <a:r>
              <a:rPr lang="en-US" dirty="0"/>
              <a:t>Modernism Week</a:t>
            </a:r>
          </a:p>
        </p:txBody>
      </p:sp>
      <p:sp>
        <p:nvSpPr>
          <p:cNvPr id="6" name="Footer Placeholder 5">
            <a:extLst>
              <a:ext uri="{FF2B5EF4-FFF2-40B4-BE49-F238E27FC236}">
                <a16:creationId xmlns:a16="http://schemas.microsoft.com/office/drawing/2014/main" id="{D826916C-A0D6-4049-9071-42F65069C802}"/>
              </a:ext>
            </a:extLst>
          </p:cNvPr>
          <p:cNvSpPr>
            <a:spLocks noGrp="1"/>
          </p:cNvSpPr>
          <p:nvPr>
            <p:ph type="ftr" sz="quarter" idx="11"/>
          </p:nvPr>
        </p:nvSpPr>
        <p:spPr/>
        <p:txBody>
          <a:bodyPr/>
          <a:lstStyle/>
          <a:p>
            <a:r>
              <a:rPr lang="en-US" dirty="0"/>
              <a:t>Architecture in the service of the spiritual and sacred</a:t>
            </a:r>
          </a:p>
        </p:txBody>
      </p:sp>
    </p:spTree>
    <p:extLst>
      <p:ext uri="{BB962C8B-B14F-4D97-AF65-F5344CB8AC3E}">
        <p14:creationId xmlns:p14="http://schemas.microsoft.com/office/powerpoint/2010/main" val="1353231496"/>
      </p:ext>
    </p:extLst>
  </p:cSld>
  <p:clrMapOvr>
    <a:masterClrMapping/>
  </p:clrMapOvr>
  <mc:AlternateContent xmlns:mc="http://schemas.openxmlformats.org/markup-compatibility/2006" xmlns:p14="http://schemas.microsoft.com/office/powerpoint/2010/main">
    <mc:Choice Requires="p14">
      <p:transition spd="slow" p14:dur="4500" advTm="2000">
        <p:sndAc>
          <p:stSnd>
            <p:snd r:embed="rId2" name="mywaysnippet.wav"/>
          </p:stSnd>
        </p:sndAc>
      </p:transition>
    </mc:Choice>
    <mc:Fallback xmlns="">
      <p:transition spd="slow" advTm="2000">
        <p:sndAc>
          <p:stSnd>
            <p:snd r:embed="rId3" name="mywaysnippet.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dirty="0"/>
              <a:t>Original Liberman chapel – designed by E. Stewart Williams in 1947</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64695" y="1828800"/>
            <a:ext cx="3751580" cy="4667250"/>
          </a:xfrm>
          <a:prstGeom prst="rect">
            <a:avLst/>
          </a:prstGeom>
        </p:spPr>
      </p:pic>
      <p:sp>
        <p:nvSpPr>
          <p:cNvPr id="6" name="Footer Placeholder 5">
            <a:extLst>
              <a:ext uri="{FF2B5EF4-FFF2-40B4-BE49-F238E27FC236}">
                <a16:creationId xmlns:a16="http://schemas.microsoft.com/office/drawing/2014/main" id="{5D159004-16E0-9144-A3ED-A34D654589B4}"/>
              </a:ext>
            </a:extLst>
          </p:cNvPr>
          <p:cNvSpPr>
            <a:spLocks noGrp="1"/>
          </p:cNvSpPr>
          <p:nvPr>
            <p:ph type="ftr" sz="quarter" idx="11"/>
          </p:nvPr>
        </p:nvSpPr>
        <p:spPr/>
        <p:txBody>
          <a:bodyPr/>
          <a:lstStyle/>
          <a:p>
            <a:r>
              <a:rPr lang="en-US" dirty="0"/>
              <a:t>Architecture in the service of the spiritual and sacred</a:t>
            </a:r>
          </a:p>
        </p:txBody>
      </p:sp>
      <p:sp>
        <p:nvSpPr>
          <p:cNvPr id="3" name="TextBox 2">
            <a:extLst>
              <a:ext uri="{FF2B5EF4-FFF2-40B4-BE49-F238E27FC236}">
                <a16:creationId xmlns:a16="http://schemas.microsoft.com/office/drawing/2014/main" id="{D266DEF0-943A-4D4E-B102-E5B66BA035F4}"/>
              </a:ext>
            </a:extLst>
          </p:cNvPr>
          <p:cNvSpPr txBox="1"/>
          <p:nvPr/>
        </p:nvSpPr>
        <p:spPr>
          <a:xfrm>
            <a:off x="4797083" y="1828800"/>
            <a:ext cx="7202659" cy="2246769"/>
          </a:xfrm>
          <a:prstGeom prst="rect">
            <a:avLst/>
          </a:prstGeom>
          <a:noFill/>
        </p:spPr>
        <p:txBody>
          <a:bodyPr wrap="square" rtlCol="0">
            <a:spAutoFit/>
          </a:bodyPr>
          <a:lstStyle/>
          <a:p>
            <a:r>
              <a:rPr lang="en-US" sz="2800" b="1" dirty="0"/>
              <a:t>The original building consisted of a sanctuary and community center, as well as offices, library, and a central patio. Materials were humble--poured concrete, cinderblock, wood ceilings, and brick. </a:t>
            </a:r>
          </a:p>
        </p:txBody>
      </p:sp>
      <p:sp>
        <p:nvSpPr>
          <p:cNvPr id="5" name="TextBox 4">
            <a:extLst>
              <a:ext uri="{FF2B5EF4-FFF2-40B4-BE49-F238E27FC236}">
                <a16:creationId xmlns:a16="http://schemas.microsoft.com/office/drawing/2014/main" id="{D54ED457-0784-7D4E-A0FF-A30AB521D669}"/>
              </a:ext>
            </a:extLst>
          </p:cNvPr>
          <p:cNvSpPr txBox="1"/>
          <p:nvPr/>
        </p:nvSpPr>
        <p:spPr>
          <a:xfrm>
            <a:off x="4678549" y="4162425"/>
            <a:ext cx="6268707" cy="954107"/>
          </a:xfrm>
          <a:prstGeom prst="rect">
            <a:avLst/>
          </a:prstGeom>
          <a:noFill/>
        </p:spPr>
        <p:txBody>
          <a:bodyPr wrap="square" rtlCol="0">
            <a:spAutoFit/>
          </a:bodyPr>
          <a:lstStyle/>
          <a:p>
            <a:r>
              <a:rPr lang="en-US" b="1" dirty="0"/>
              <a:t> </a:t>
            </a:r>
            <a:r>
              <a:rPr lang="en-US" sz="2800" b="1" dirty="0"/>
              <a:t>The chandeliers were later</a:t>
            </a:r>
          </a:p>
          <a:p>
            <a:r>
              <a:rPr lang="en-US" sz="2800" b="1" dirty="0"/>
              <a:t> to be removed</a:t>
            </a:r>
            <a:r>
              <a:rPr lang="en-US" dirty="0"/>
              <a:t>.</a:t>
            </a:r>
          </a:p>
        </p:txBody>
      </p:sp>
    </p:spTree>
    <p:extLst>
      <p:ext uri="{BB962C8B-B14F-4D97-AF65-F5344CB8AC3E}">
        <p14:creationId xmlns:p14="http://schemas.microsoft.com/office/powerpoint/2010/main" val="3922824735"/>
      </p:ext>
    </p:extLst>
  </p:cSld>
  <p:clrMapOvr>
    <a:masterClrMapping/>
  </p:clrMapOvr>
  <mc:AlternateContent xmlns:mc="http://schemas.openxmlformats.org/markup-compatibility/2006" xmlns:p14="http://schemas.microsoft.com/office/powerpoint/2010/main">
    <mc:Choice Requires="p14">
      <p:transition spd="slow" p14:dur="10000" advTm="14000"/>
    </mc:Choice>
    <mc:Fallback xmlns="">
      <p:transition spd="slow" advTm="7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2E359-415A-4248-AD45-CD0791B8AC3C}"/>
              </a:ext>
            </a:extLst>
          </p:cNvPr>
          <p:cNvSpPr>
            <a:spLocks noGrp="1"/>
          </p:cNvSpPr>
          <p:nvPr>
            <p:ph type="title"/>
          </p:nvPr>
        </p:nvSpPr>
        <p:spPr>
          <a:xfrm>
            <a:off x="662427" y="151545"/>
            <a:ext cx="11529573" cy="1325563"/>
          </a:xfrm>
        </p:spPr>
        <p:txBody>
          <a:bodyPr/>
          <a:lstStyle/>
          <a:p>
            <a:r>
              <a:rPr lang="en-US" dirty="0"/>
              <a:t>Updated chapel – circa 1960-1969</a:t>
            </a:r>
          </a:p>
        </p:txBody>
      </p:sp>
      <p:pic>
        <p:nvPicPr>
          <p:cNvPr id="6" name="Content Placeholder 5">
            <a:extLst>
              <a:ext uri="{FF2B5EF4-FFF2-40B4-BE49-F238E27FC236}">
                <a16:creationId xmlns:a16="http://schemas.microsoft.com/office/drawing/2014/main" id="{79FD5C82-D587-3243-95D6-BD1028EF839D}"/>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62427" y="1347032"/>
            <a:ext cx="7315200" cy="4876800"/>
          </a:xfrm>
        </p:spPr>
      </p:pic>
      <p:sp>
        <p:nvSpPr>
          <p:cNvPr id="4" name="Footer Placeholder 3">
            <a:extLst>
              <a:ext uri="{FF2B5EF4-FFF2-40B4-BE49-F238E27FC236}">
                <a16:creationId xmlns:a16="http://schemas.microsoft.com/office/drawing/2014/main" id="{6B41CFEF-CB51-F84F-8E7E-F899C2BC3BA9}"/>
              </a:ext>
            </a:extLst>
          </p:cNvPr>
          <p:cNvSpPr>
            <a:spLocks noGrp="1"/>
          </p:cNvSpPr>
          <p:nvPr>
            <p:ph type="ftr" sz="quarter" idx="11"/>
          </p:nvPr>
        </p:nvSpPr>
        <p:spPr/>
        <p:txBody>
          <a:bodyPr/>
          <a:lstStyle/>
          <a:p>
            <a:r>
              <a:rPr lang="en-US" dirty="0"/>
              <a:t>Architecture in the service of the spiritual and sacred</a:t>
            </a:r>
          </a:p>
        </p:txBody>
      </p:sp>
      <p:sp>
        <p:nvSpPr>
          <p:cNvPr id="7" name="TextBox 6">
            <a:extLst>
              <a:ext uri="{FF2B5EF4-FFF2-40B4-BE49-F238E27FC236}">
                <a16:creationId xmlns:a16="http://schemas.microsoft.com/office/drawing/2014/main" id="{8A29DDB1-E409-FD4E-8B44-566A08EF1E65}"/>
              </a:ext>
            </a:extLst>
          </p:cNvPr>
          <p:cNvSpPr txBox="1"/>
          <p:nvPr/>
        </p:nvSpPr>
        <p:spPr>
          <a:xfrm>
            <a:off x="7977627" y="1104574"/>
            <a:ext cx="3137095" cy="3785652"/>
          </a:xfrm>
          <a:prstGeom prst="rect">
            <a:avLst/>
          </a:prstGeom>
          <a:noFill/>
        </p:spPr>
        <p:txBody>
          <a:bodyPr wrap="square" rtlCol="0">
            <a:spAutoFit/>
          </a:bodyPr>
          <a:lstStyle/>
          <a:p>
            <a:r>
              <a:rPr lang="en-US" sz="2400" b="1" dirty="0"/>
              <a:t>Changes were made to enhance worship:</a:t>
            </a:r>
          </a:p>
          <a:p>
            <a:pPr marL="342900" indent="-342900">
              <a:buAutoNum type="arabicPeriod"/>
            </a:pPr>
            <a:r>
              <a:rPr lang="en-US" sz="2400" b="1" dirty="0"/>
              <a:t>Eternal Light</a:t>
            </a:r>
          </a:p>
          <a:p>
            <a:pPr marL="342900" indent="-342900">
              <a:buAutoNum type="arabicPeriod"/>
            </a:pPr>
            <a:r>
              <a:rPr lang="en-US" sz="2400" b="1" dirty="0"/>
              <a:t>Ark</a:t>
            </a:r>
          </a:p>
          <a:p>
            <a:pPr marL="342900" indent="-342900">
              <a:buAutoNum type="arabicPeriod"/>
            </a:pPr>
            <a:r>
              <a:rPr lang="en-US" sz="2400" b="1" dirty="0"/>
              <a:t>Hebrew letters of the 10 Commandments</a:t>
            </a:r>
          </a:p>
          <a:p>
            <a:pPr marL="342900" indent="-342900">
              <a:buAutoNum type="arabicPeriod"/>
            </a:pPr>
            <a:r>
              <a:rPr lang="en-US" sz="2400" b="1" dirty="0"/>
              <a:t>Stained glass windows</a:t>
            </a:r>
          </a:p>
          <a:p>
            <a:pPr marL="342900" indent="-342900">
              <a:buAutoNum type="arabicPeriod"/>
            </a:pPr>
            <a:r>
              <a:rPr lang="en-US" sz="2400" b="1" dirty="0"/>
              <a:t>Lectern</a:t>
            </a:r>
          </a:p>
        </p:txBody>
      </p:sp>
    </p:spTree>
    <p:extLst>
      <p:ext uri="{BB962C8B-B14F-4D97-AF65-F5344CB8AC3E}">
        <p14:creationId xmlns:p14="http://schemas.microsoft.com/office/powerpoint/2010/main" val="1023411770"/>
      </p:ext>
    </p:extLst>
  </p:cSld>
  <p:clrMapOvr>
    <a:masterClrMapping/>
  </p:clrMapOvr>
  <mc:AlternateContent xmlns:mc="http://schemas.openxmlformats.org/markup-compatibility/2006" xmlns:p14="http://schemas.microsoft.com/office/powerpoint/2010/main">
    <mc:Choice Requires="p14">
      <p:transition spd="slow" p14:dur="10000" advTm="20000"/>
    </mc:Choice>
    <mc:Fallback xmlns="">
      <p:transition spd="slow" advTm="7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18393C6-AAD4-8744-989D-884CD3919A79}"/>
              </a:ext>
            </a:extLst>
          </p:cNvPr>
          <p:cNvSpPr>
            <a:spLocks noGrp="1"/>
          </p:cNvSpPr>
          <p:nvPr>
            <p:ph type="ftr" sz="quarter" idx="11"/>
          </p:nvPr>
        </p:nvSpPr>
        <p:spPr/>
        <p:txBody>
          <a:bodyPr/>
          <a:lstStyle/>
          <a:p>
            <a:r>
              <a:rPr lang="en-US" dirty="0"/>
              <a:t>Architecture in the service of the spiritual and sacred</a:t>
            </a:r>
          </a:p>
        </p:txBody>
      </p:sp>
      <p:sp>
        <p:nvSpPr>
          <p:cNvPr id="3" name="TextBox 2">
            <a:extLst>
              <a:ext uri="{FF2B5EF4-FFF2-40B4-BE49-F238E27FC236}">
                <a16:creationId xmlns:a16="http://schemas.microsoft.com/office/drawing/2014/main" id="{298F392C-3E02-524E-AC8C-06C3EE4877CB}"/>
              </a:ext>
            </a:extLst>
          </p:cNvPr>
          <p:cNvSpPr txBox="1"/>
          <p:nvPr/>
        </p:nvSpPr>
        <p:spPr>
          <a:xfrm>
            <a:off x="1219200" y="4555067"/>
            <a:ext cx="6536267" cy="1569660"/>
          </a:xfrm>
          <a:prstGeom prst="rect">
            <a:avLst/>
          </a:prstGeom>
          <a:noFill/>
        </p:spPr>
        <p:txBody>
          <a:bodyPr wrap="square" rtlCol="0">
            <a:spAutoFit/>
          </a:bodyPr>
          <a:lstStyle/>
          <a:p>
            <a:r>
              <a:rPr lang="en-US" sz="2400" b="1" dirty="0">
                <a:solidFill>
                  <a:srgbClr val="333333"/>
                </a:solidFill>
                <a:ea typeface="Times New Roman" panose="02020603050405020304" pitchFamily="18" charset="0"/>
              </a:rPr>
              <a:t>Stained glass windows in the Liberman chapel, installed in 1969 and designed by Eric Ray, who was educated in London on modern Jewish synagogue art</a:t>
            </a:r>
            <a:endParaRPr lang="en-US" sz="2400" dirty="0"/>
          </a:p>
        </p:txBody>
      </p:sp>
      <p:pic>
        <p:nvPicPr>
          <p:cNvPr id="16" name="Content Placeholder 15">
            <a:extLst>
              <a:ext uri="{FF2B5EF4-FFF2-40B4-BE49-F238E27FC236}">
                <a16:creationId xmlns:a16="http://schemas.microsoft.com/office/drawing/2014/main" id="{7CD4472E-7AC3-A841-AB5D-47BCA18093F9}"/>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388097" y="1350679"/>
            <a:ext cx="2315998" cy="3159062"/>
          </a:xfrm>
        </p:spPr>
      </p:pic>
      <p:sp>
        <p:nvSpPr>
          <p:cNvPr id="23" name="Title 22">
            <a:extLst>
              <a:ext uri="{FF2B5EF4-FFF2-40B4-BE49-F238E27FC236}">
                <a16:creationId xmlns:a16="http://schemas.microsoft.com/office/drawing/2014/main" id="{FE97D52D-6229-7A41-89CA-97B36B42A14A}"/>
              </a:ext>
            </a:extLst>
          </p:cNvPr>
          <p:cNvSpPr>
            <a:spLocks noGrp="1"/>
          </p:cNvSpPr>
          <p:nvPr>
            <p:ph type="title"/>
          </p:nvPr>
        </p:nvSpPr>
        <p:spPr>
          <a:xfrm>
            <a:off x="838200" y="365125"/>
            <a:ext cx="10515600" cy="1325563"/>
          </a:xfrm>
        </p:spPr>
        <p:txBody>
          <a:bodyPr/>
          <a:lstStyle/>
          <a:p>
            <a:r>
              <a:rPr lang="en-US" dirty="0"/>
              <a:t>Stained glass windows</a:t>
            </a:r>
          </a:p>
        </p:txBody>
      </p:sp>
      <p:pic>
        <p:nvPicPr>
          <p:cNvPr id="26" name="Picture 25">
            <a:extLst>
              <a:ext uri="{FF2B5EF4-FFF2-40B4-BE49-F238E27FC236}">
                <a16:creationId xmlns:a16="http://schemas.microsoft.com/office/drawing/2014/main" id="{74BEA224-33F6-9744-92FE-4CAEF6AC176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80090" y="1350679"/>
            <a:ext cx="3017520" cy="3094453"/>
          </a:xfrm>
          <a:prstGeom prst="rect">
            <a:avLst/>
          </a:prstGeom>
        </p:spPr>
      </p:pic>
      <p:pic>
        <p:nvPicPr>
          <p:cNvPr id="27" name="Picture 26">
            <a:extLst>
              <a:ext uri="{FF2B5EF4-FFF2-40B4-BE49-F238E27FC236}">
                <a16:creationId xmlns:a16="http://schemas.microsoft.com/office/drawing/2014/main" id="{CC493F82-E634-4445-9DA8-B82576AB205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78994" y="1180198"/>
            <a:ext cx="2698240" cy="3026664"/>
          </a:xfrm>
          <a:prstGeom prst="rect">
            <a:avLst/>
          </a:prstGeom>
        </p:spPr>
      </p:pic>
    </p:spTree>
    <p:custDataLst>
      <p:tags r:id="rId1"/>
    </p:custDataLst>
    <p:extLst>
      <p:ext uri="{BB962C8B-B14F-4D97-AF65-F5344CB8AC3E}">
        <p14:creationId xmlns:p14="http://schemas.microsoft.com/office/powerpoint/2010/main" val="228565138"/>
      </p:ext>
    </p:extLst>
  </p:cSld>
  <p:clrMapOvr>
    <a:masterClrMapping/>
  </p:clrMapOvr>
  <mc:AlternateContent xmlns:mc="http://schemas.openxmlformats.org/markup-compatibility/2006" xmlns:p14="http://schemas.microsoft.com/office/powerpoint/2010/main">
    <mc:Choice Requires="p14">
      <p:transition spd="slow" p14:dur="10000" advTm="14000"/>
    </mc:Choice>
    <mc:Fallback xmlns="">
      <p:transition spd="slow" advTm="14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3E0F0-CE2D-854D-A059-CF307892444F}"/>
              </a:ext>
            </a:extLst>
          </p:cNvPr>
          <p:cNvSpPr>
            <a:spLocks noGrp="1"/>
          </p:cNvSpPr>
          <p:nvPr>
            <p:ph type="title"/>
          </p:nvPr>
        </p:nvSpPr>
        <p:spPr>
          <a:xfrm>
            <a:off x="838200" y="365125"/>
            <a:ext cx="10515600" cy="1325563"/>
          </a:xfrm>
        </p:spPr>
        <p:txBody>
          <a:bodyPr/>
          <a:lstStyle/>
          <a:p>
            <a:r>
              <a:rPr lang="en-US" dirty="0"/>
              <a:t>10 Commandments in Hebrew calligraphy were done by German metal artist Victor </a:t>
            </a:r>
            <a:r>
              <a:rPr lang="en-US" dirty="0" err="1"/>
              <a:t>Ries</a:t>
            </a:r>
            <a:endParaRPr lang="en-US" dirty="0"/>
          </a:p>
        </p:txBody>
      </p:sp>
      <p:sp>
        <p:nvSpPr>
          <p:cNvPr id="4" name="Footer Placeholder 3">
            <a:extLst>
              <a:ext uri="{FF2B5EF4-FFF2-40B4-BE49-F238E27FC236}">
                <a16:creationId xmlns:a16="http://schemas.microsoft.com/office/drawing/2014/main" id="{D2D7555A-1EF9-D341-9F85-A4DB776EFA9F}"/>
              </a:ext>
            </a:extLst>
          </p:cNvPr>
          <p:cNvSpPr>
            <a:spLocks noGrp="1"/>
          </p:cNvSpPr>
          <p:nvPr>
            <p:ph type="ftr" sz="quarter" idx="11"/>
          </p:nvPr>
        </p:nvSpPr>
        <p:spPr/>
        <p:txBody>
          <a:bodyPr/>
          <a:lstStyle/>
          <a:p>
            <a:r>
              <a:rPr lang="en-US"/>
              <a:t>Architecture in the service of the spiritual and sacred</a:t>
            </a:r>
          </a:p>
        </p:txBody>
      </p:sp>
      <p:sp>
        <p:nvSpPr>
          <p:cNvPr id="6" name="Content Placeholder 5">
            <a:extLst>
              <a:ext uri="{FF2B5EF4-FFF2-40B4-BE49-F238E27FC236}">
                <a16:creationId xmlns:a16="http://schemas.microsoft.com/office/drawing/2014/main" id="{0E75ADA0-C885-C04B-9A98-989D5F6D27BA}"/>
              </a:ext>
            </a:extLst>
          </p:cNvPr>
          <p:cNvSpPr>
            <a:spLocks noGrp="1"/>
          </p:cNvSpPr>
          <p:nvPr>
            <p:ph idx="1"/>
          </p:nvPr>
        </p:nvSpPr>
        <p:spPr/>
        <p:txBody>
          <a:bodyPr/>
          <a:lstStyle/>
          <a:p>
            <a:endParaRPr lang="en-US" dirty="0"/>
          </a:p>
        </p:txBody>
      </p:sp>
      <p:pic>
        <p:nvPicPr>
          <p:cNvPr id="8" name="Content Placeholder 5">
            <a:extLst>
              <a:ext uri="{FF2B5EF4-FFF2-40B4-BE49-F238E27FC236}">
                <a16:creationId xmlns:a16="http://schemas.microsoft.com/office/drawing/2014/main" id="{2DD45348-3768-524D-AFFC-B523A63D5D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6250" y="1690688"/>
            <a:ext cx="7472485" cy="3949700"/>
          </a:xfrm>
          <a:prstGeom prst="rect">
            <a:avLst/>
          </a:prstGeom>
        </p:spPr>
      </p:pic>
    </p:spTree>
    <p:extLst>
      <p:ext uri="{BB962C8B-B14F-4D97-AF65-F5344CB8AC3E}">
        <p14:creationId xmlns:p14="http://schemas.microsoft.com/office/powerpoint/2010/main" val="3750001572"/>
      </p:ext>
    </p:extLst>
  </p:cSld>
  <p:clrMapOvr>
    <a:masterClrMapping/>
  </p:clrMapOvr>
  <mc:AlternateContent xmlns:mc="http://schemas.openxmlformats.org/markup-compatibility/2006" xmlns:p14="http://schemas.microsoft.com/office/powerpoint/2010/main">
    <mc:Choice Requires="p14">
      <p:transition spd="slow" p14:dur="10500" advTm="10000"/>
    </mc:Choice>
    <mc:Fallback xmlns="">
      <p:transition spd="slow" advTm="1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9185A-6420-2149-89BD-865794ED1DAE}"/>
              </a:ext>
            </a:extLst>
          </p:cNvPr>
          <p:cNvSpPr>
            <a:spLocks noGrp="1"/>
          </p:cNvSpPr>
          <p:nvPr>
            <p:ph type="title"/>
          </p:nvPr>
        </p:nvSpPr>
        <p:spPr>
          <a:xfrm>
            <a:off x="838200" y="365125"/>
            <a:ext cx="10515600" cy="1325563"/>
          </a:xfrm>
        </p:spPr>
        <p:txBody>
          <a:bodyPr/>
          <a:lstStyle/>
          <a:p>
            <a:r>
              <a:rPr lang="en-US" dirty="0"/>
              <a:t>Agam-designed Eternal  Light and ark in the Bochner sanctuary </a:t>
            </a:r>
          </a:p>
        </p:txBody>
      </p:sp>
      <p:sp>
        <p:nvSpPr>
          <p:cNvPr id="4" name="Footer Placeholder 3">
            <a:extLst>
              <a:ext uri="{FF2B5EF4-FFF2-40B4-BE49-F238E27FC236}">
                <a16:creationId xmlns:a16="http://schemas.microsoft.com/office/drawing/2014/main" id="{69124C66-0468-6C44-930A-AD9800112788}"/>
              </a:ext>
            </a:extLst>
          </p:cNvPr>
          <p:cNvSpPr>
            <a:spLocks noGrp="1"/>
          </p:cNvSpPr>
          <p:nvPr>
            <p:ph type="ftr" sz="quarter" idx="11"/>
          </p:nvPr>
        </p:nvSpPr>
        <p:spPr>
          <a:xfrm>
            <a:off x="4038600" y="6375400"/>
            <a:ext cx="4114800" cy="365125"/>
          </a:xfrm>
        </p:spPr>
        <p:txBody>
          <a:bodyPr/>
          <a:lstStyle/>
          <a:p>
            <a:r>
              <a:rPr lang="en-US"/>
              <a:t>Architecture in the service of the spiritual and sacred</a:t>
            </a:r>
          </a:p>
        </p:txBody>
      </p:sp>
      <p:pic>
        <p:nvPicPr>
          <p:cNvPr id="9" name="Picture 8">
            <a:extLst>
              <a:ext uri="{FF2B5EF4-FFF2-40B4-BE49-F238E27FC236}">
                <a16:creationId xmlns:a16="http://schemas.microsoft.com/office/drawing/2014/main" id="{39F8964D-F214-AF4A-921A-536B460830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7445" y="1709738"/>
            <a:ext cx="3594100" cy="5030787"/>
          </a:xfrm>
          <a:prstGeom prst="rect">
            <a:avLst/>
          </a:prstGeom>
        </p:spPr>
      </p:pic>
      <p:pic>
        <p:nvPicPr>
          <p:cNvPr id="6" name="Picture 5">
            <a:extLst>
              <a:ext uri="{FF2B5EF4-FFF2-40B4-BE49-F238E27FC236}">
                <a16:creationId xmlns:a16="http://schemas.microsoft.com/office/drawing/2014/main" id="{CE02A933-90EC-334B-AD2D-79FF05812C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61436" y="1573538"/>
            <a:ext cx="2651760" cy="3983165"/>
          </a:xfrm>
          <a:prstGeom prst="rect">
            <a:avLst/>
          </a:prstGeom>
        </p:spPr>
      </p:pic>
      <p:cxnSp>
        <p:nvCxnSpPr>
          <p:cNvPr id="13" name="Straight Connector 12">
            <a:extLst>
              <a:ext uri="{FF2B5EF4-FFF2-40B4-BE49-F238E27FC236}">
                <a16:creationId xmlns:a16="http://schemas.microsoft.com/office/drawing/2014/main" id="{FCD32226-A0A2-4B4D-8A98-C71ECA2AF089}"/>
              </a:ext>
            </a:extLst>
          </p:cNvPr>
          <p:cNvCxnSpPr>
            <a:stCxn id="6" idx="1"/>
          </p:cNvCxnSpPr>
          <p:nvPr/>
        </p:nvCxnSpPr>
        <p:spPr>
          <a:xfrm flipH="1" flipV="1">
            <a:off x="3161654" y="3565120"/>
            <a:ext cx="1999782" cy="1"/>
          </a:xfrm>
          <a:prstGeom prst="line">
            <a:avLst/>
          </a:prstGeom>
          <a:ln w="730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387276"/>
      </p:ext>
    </p:extLst>
  </p:cSld>
  <p:clrMapOvr>
    <a:masterClrMapping/>
  </p:clrMapOvr>
  <mc:AlternateContent xmlns:mc="http://schemas.openxmlformats.org/markup-compatibility/2006" xmlns:p14="http://schemas.microsoft.com/office/powerpoint/2010/main">
    <mc:Choice Requires="p14">
      <p:transition spd="slow" p14:dur="10000" advTm="12000"/>
    </mc:Choice>
    <mc:Fallback xmlns="">
      <p:transition spd="slow" advTm="12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1567F-8C88-A245-8FC3-8806B7BCAF61}"/>
              </a:ext>
            </a:extLst>
          </p:cNvPr>
          <p:cNvSpPr>
            <a:spLocks noGrp="1"/>
          </p:cNvSpPr>
          <p:nvPr>
            <p:ph type="title"/>
          </p:nvPr>
        </p:nvSpPr>
        <p:spPr>
          <a:xfrm>
            <a:off x="838200" y="365125"/>
            <a:ext cx="10515600" cy="1325563"/>
          </a:xfrm>
        </p:spPr>
        <p:txBody>
          <a:bodyPr/>
          <a:lstStyle/>
          <a:p>
            <a:r>
              <a:rPr lang="en-US" dirty="0"/>
              <a:t>Thanks to each architect and artist who    contributed.</a:t>
            </a:r>
          </a:p>
        </p:txBody>
      </p:sp>
      <p:sp>
        <p:nvSpPr>
          <p:cNvPr id="3" name="Content Placeholder 2">
            <a:extLst>
              <a:ext uri="{FF2B5EF4-FFF2-40B4-BE49-F238E27FC236}">
                <a16:creationId xmlns:a16="http://schemas.microsoft.com/office/drawing/2014/main" id="{E3DE3B39-C530-8748-9498-BD6AB9F4C94A}"/>
              </a:ext>
            </a:extLst>
          </p:cNvPr>
          <p:cNvSpPr>
            <a:spLocks noGrp="1"/>
          </p:cNvSpPr>
          <p:nvPr>
            <p:ph idx="1"/>
          </p:nvPr>
        </p:nvSpPr>
        <p:spPr/>
        <p:txBody>
          <a:bodyPr/>
          <a:lstStyle/>
          <a:p>
            <a:pPr marL="0" indent="0">
              <a:buNone/>
            </a:pPr>
            <a:endParaRPr lang="en-US" sz="2400" dirty="0"/>
          </a:p>
          <a:p>
            <a:pPr lvl="1"/>
            <a:r>
              <a:rPr lang="en-US" sz="2800" dirty="0"/>
              <a:t>E. Stewart Williams,  original architect</a:t>
            </a:r>
          </a:p>
          <a:p>
            <a:pPr lvl="1"/>
            <a:r>
              <a:rPr lang="en-US" sz="2800" dirty="0"/>
              <a:t>Donald Wexler, Liberman chapel furnishings</a:t>
            </a:r>
          </a:p>
          <a:p>
            <a:pPr lvl="1"/>
            <a:r>
              <a:rPr lang="en-US" sz="2800" dirty="0"/>
              <a:t>David Christian, Bochner sanctuary</a:t>
            </a:r>
          </a:p>
          <a:p>
            <a:pPr lvl="1"/>
            <a:r>
              <a:rPr lang="en-US" sz="2800" dirty="0"/>
              <a:t>Eric Ray, stained glass windows in chapel</a:t>
            </a:r>
          </a:p>
          <a:p>
            <a:pPr lvl="1"/>
            <a:r>
              <a:rPr lang="en-US" sz="2800" dirty="0"/>
              <a:t>Victor </a:t>
            </a:r>
            <a:r>
              <a:rPr lang="en-US" sz="2800" dirty="0" err="1"/>
              <a:t>Ries</a:t>
            </a:r>
            <a:r>
              <a:rPr lang="en-US" sz="2800" dirty="0"/>
              <a:t>, Hebrew lettering in chapel</a:t>
            </a:r>
          </a:p>
          <a:p>
            <a:pPr lvl="1"/>
            <a:r>
              <a:rPr lang="en-US" sz="2800" dirty="0" err="1"/>
              <a:t>Yaacov</a:t>
            </a:r>
            <a:r>
              <a:rPr lang="en-US" sz="2800" dirty="0"/>
              <a:t> Agam – Israeli artist, sanctuary ark and art</a:t>
            </a:r>
          </a:p>
          <a:p>
            <a:pPr marL="0" indent="0">
              <a:buNone/>
            </a:pPr>
            <a:endParaRPr lang="en-US" dirty="0"/>
          </a:p>
        </p:txBody>
      </p:sp>
      <p:sp>
        <p:nvSpPr>
          <p:cNvPr id="4" name="Footer Placeholder 3">
            <a:extLst>
              <a:ext uri="{FF2B5EF4-FFF2-40B4-BE49-F238E27FC236}">
                <a16:creationId xmlns:a16="http://schemas.microsoft.com/office/drawing/2014/main" id="{DF8E7EB9-A9A9-A94B-BD42-AC26E3CC4C40}"/>
              </a:ext>
            </a:extLst>
          </p:cNvPr>
          <p:cNvSpPr>
            <a:spLocks noGrp="1"/>
          </p:cNvSpPr>
          <p:nvPr>
            <p:ph type="ftr" sz="quarter" idx="11"/>
          </p:nvPr>
        </p:nvSpPr>
        <p:spPr/>
        <p:txBody>
          <a:bodyPr/>
          <a:lstStyle/>
          <a:p>
            <a:r>
              <a:rPr lang="en-US"/>
              <a:t>Architecture in the service of the spiritual and sacred</a:t>
            </a:r>
          </a:p>
        </p:txBody>
      </p:sp>
    </p:spTree>
    <p:extLst>
      <p:ext uri="{BB962C8B-B14F-4D97-AF65-F5344CB8AC3E}">
        <p14:creationId xmlns:p14="http://schemas.microsoft.com/office/powerpoint/2010/main" val="3049749291"/>
      </p:ext>
    </p:extLst>
  </p:cSld>
  <p:clrMapOvr>
    <a:masterClrMapping/>
  </p:clrMapOvr>
  <mc:AlternateContent xmlns:mc="http://schemas.openxmlformats.org/markup-compatibility/2006" xmlns:p14="http://schemas.microsoft.com/office/powerpoint/2010/main">
    <mc:Choice Requires="p14">
      <p:transition spd="slow" p14:dur="10000" advTm="22000"/>
    </mc:Choice>
    <mc:Fallback xmlns="">
      <p:transition spd="slow" advTm="7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431DA-A477-9E40-A328-EB265D7C1DA8}"/>
              </a:ext>
            </a:extLst>
          </p:cNvPr>
          <p:cNvSpPr>
            <a:spLocks noGrp="1"/>
          </p:cNvSpPr>
          <p:nvPr>
            <p:ph type="title"/>
          </p:nvPr>
        </p:nvSpPr>
        <p:spPr>
          <a:xfrm>
            <a:off x="838200" y="365125"/>
            <a:ext cx="10515600" cy="1325563"/>
          </a:xfrm>
        </p:spPr>
        <p:txBody>
          <a:bodyPr/>
          <a:lstStyle/>
          <a:p>
            <a:r>
              <a:rPr lang="en-US" dirty="0"/>
              <a:t> “How goodly are your tents, O Jacob”</a:t>
            </a:r>
          </a:p>
        </p:txBody>
      </p:sp>
      <p:sp>
        <p:nvSpPr>
          <p:cNvPr id="4" name="Footer Placeholder 3">
            <a:extLst>
              <a:ext uri="{FF2B5EF4-FFF2-40B4-BE49-F238E27FC236}">
                <a16:creationId xmlns:a16="http://schemas.microsoft.com/office/drawing/2014/main" id="{7DB900FE-634E-7E40-AB47-86A36C12E43C}"/>
              </a:ext>
            </a:extLst>
          </p:cNvPr>
          <p:cNvSpPr>
            <a:spLocks noGrp="1"/>
          </p:cNvSpPr>
          <p:nvPr>
            <p:ph type="ftr" sz="quarter" idx="11"/>
          </p:nvPr>
        </p:nvSpPr>
        <p:spPr/>
        <p:txBody>
          <a:bodyPr/>
          <a:lstStyle/>
          <a:p>
            <a:r>
              <a:rPr lang="en-US"/>
              <a:t>Architecture in the service of the spiritual and sacred</a:t>
            </a:r>
          </a:p>
        </p:txBody>
      </p:sp>
      <p:sp>
        <p:nvSpPr>
          <p:cNvPr id="8" name="Content Placeholder 7">
            <a:extLst>
              <a:ext uri="{FF2B5EF4-FFF2-40B4-BE49-F238E27FC236}">
                <a16:creationId xmlns:a16="http://schemas.microsoft.com/office/drawing/2014/main" id="{B13D6ED2-CF5E-F24D-AF7B-F05C1B581554}"/>
              </a:ext>
            </a:extLst>
          </p:cNvPr>
          <p:cNvSpPr>
            <a:spLocks noGrp="1"/>
          </p:cNvSpPr>
          <p:nvPr>
            <p:ph idx="1"/>
          </p:nvPr>
        </p:nvSpPr>
        <p:spPr>
          <a:xfrm>
            <a:off x="838200" y="1690688"/>
            <a:ext cx="10515600" cy="4351338"/>
          </a:xfrm>
        </p:spPr>
        <p:txBody>
          <a:bodyPr>
            <a:normAutofit/>
          </a:bodyPr>
          <a:lstStyle/>
          <a:p>
            <a:endParaRPr lang="en-US" sz="2400" dirty="0"/>
          </a:p>
          <a:p>
            <a:r>
              <a:rPr lang="en-US" dirty="0"/>
              <a:t>The beauty of the Bochner sanctuary is underscored by the  music and words of praise uttered by the biblical Balaam. (Numbers 22:1-35)</a:t>
            </a:r>
          </a:p>
          <a:p>
            <a:r>
              <a:rPr lang="en-US" dirty="0"/>
              <a:t>Sent to curse the Israelites, Balaam is instead overcome with awe at God and the Israelites' houses of worship. </a:t>
            </a:r>
          </a:p>
          <a:p>
            <a:r>
              <a:rPr lang="en-US" dirty="0"/>
              <a:t>This music is used to begin many sacred services.</a:t>
            </a:r>
          </a:p>
        </p:txBody>
      </p:sp>
    </p:spTree>
    <p:extLst>
      <p:ext uri="{BB962C8B-B14F-4D97-AF65-F5344CB8AC3E}">
        <p14:creationId xmlns:p14="http://schemas.microsoft.com/office/powerpoint/2010/main" val="897694917"/>
      </p:ext>
    </p:extLst>
  </p:cSld>
  <p:clrMapOvr>
    <a:masterClrMapping/>
  </p:clrMapOvr>
  <mc:AlternateContent xmlns:mc="http://schemas.openxmlformats.org/markup-compatibility/2006" xmlns:p14="http://schemas.microsoft.com/office/powerpoint/2010/main">
    <mc:Choice Requires="p14">
      <p:transition spd="slow" p14:dur="10000" advTm="15999">
        <p:sndAc>
          <p:stSnd>
            <p:snd r:embed="rId2" name="2-07_Mah_Tovu.wav"/>
          </p:stSnd>
        </p:sndAc>
      </p:transition>
    </mc:Choice>
    <mc:Fallback xmlns="">
      <p:transition spd="slow" advTm="15999">
        <p:sndAc>
          <p:stSnd>
            <p:snd r:embed="rId3" name="2-07_Mah_Tovu.wav"/>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0CC93-D58F-AC42-B4FA-211FD39736AA}"/>
              </a:ext>
            </a:extLst>
          </p:cNvPr>
          <p:cNvSpPr>
            <a:spLocks noGrp="1"/>
          </p:cNvSpPr>
          <p:nvPr>
            <p:ph type="title"/>
          </p:nvPr>
        </p:nvSpPr>
        <p:spPr>
          <a:xfrm>
            <a:off x="838200" y="365125"/>
            <a:ext cx="10515600" cy="1325563"/>
          </a:xfrm>
        </p:spPr>
        <p:txBody>
          <a:bodyPr/>
          <a:lstStyle/>
          <a:p>
            <a:r>
              <a:rPr lang="en-US" dirty="0"/>
              <a:t>View, looking east, of the Bochner sanctuary and its panoramic window</a:t>
            </a:r>
          </a:p>
        </p:txBody>
      </p:sp>
      <p:pic>
        <p:nvPicPr>
          <p:cNvPr id="5" name="Content Placeholder 4">
            <a:extLst>
              <a:ext uri="{FF2B5EF4-FFF2-40B4-BE49-F238E27FC236}">
                <a16:creationId xmlns:a16="http://schemas.microsoft.com/office/drawing/2014/main" id="{FE15521C-A2CE-6644-B37F-BB947BE5A5F4}"/>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96892" y="1707621"/>
            <a:ext cx="7506748" cy="4351338"/>
          </a:xfrm>
        </p:spPr>
      </p:pic>
    </p:spTree>
    <p:extLst>
      <p:ext uri="{BB962C8B-B14F-4D97-AF65-F5344CB8AC3E}">
        <p14:creationId xmlns:p14="http://schemas.microsoft.com/office/powerpoint/2010/main" val="3113523335"/>
      </p:ext>
    </p:extLst>
  </p:cSld>
  <p:clrMapOvr>
    <a:masterClrMapping/>
  </p:clrMapOvr>
  <mc:AlternateContent xmlns:mc="http://schemas.openxmlformats.org/markup-compatibility/2006" xmlns:p14="http://schemas.microsoft.com/office/powerpoint/2010/main">
    <mc:Choice Requires="p14">
      <p:transition spd="slow" p14:dur="10000" advTm="7875"/>
    </mc:Choice>
    <mc:Fallback xmlns="">
      <p:transition spd="slow" advTm="7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338E3-4147-0A48-8B93-1BD63CC9B6B4}"/>
              </a:ext>
            </a:extLst>
          </p:cNvPr>
          <p:cNvSpPr>
            <a:spLocks noGrp="1"/>
          </p:cNvSpPr>
          <p:nvPr>
            <p:ph type="title"/>
          </p:nvPr>
        </p:nvSpPr>
        <p:spPr>
          <a:xfrm>
            <a:off x="838200" y="365125"/>
            <a:ext cx="10515600" cy="1325563"/>
          </a:xfrm>
        </p:spPr>
        <p:txBody>
          <a:bodyPr/>
          <a:lstStyle/>
          <a:p>
            <a:r>
              <a:rPr lang="en-US" dirty="0"/>
              <a:t>The Bochner sanctuary with its inspiring mountain view</a:t>
            </a:r>
          </a:p>
        </p:txBody>
      </p:sp>
      <p:sp>
        <p:nvSpPr>
          <p:cNvPr id="4" name="Footer Placeholder 3">
            <a:extLst>
              <a:ext uri="{FF2B5EF4-FFF2-40B4-BE49-F238E27FC236}">
                <a16:creationId xmlns:a16="http://schemas.microsoft.com/office/drawing/2014/main" id="{4949D9CF-6E5D-FB49-BD2B-DDDECAF08D1A}"/>
              </a:ext>
            </a:extLst>
          </p:cNvPr>
          <p:cNvSpPr>
            <a:spLocks noGrp="1"/>
          </p:cNvSpPr>
          <p:nvPr>
            <p:ph type="ftr" sz="quarter" idx="11"/>
          </p:nvPr>
        </p:nvSpPr>
        <p:spPr/>
        <p:txBody>
          <a:bodyPr/>
          <a:lstStyle/>
          <a:p>
            <a:r>
              <a:rPr lang="en-US"/>
              <a:t>Architecture in the service of the spiritual and sacred</a:t>
            </a:r>
          </a:p>
        </p:txBody>
      </p:sp>
      <p:sp>
        <p:nvSpPr>
          <p:cNvPr id="5" name="TextBox 4">
            <a:extLst>
              <a:ext uri="{FF2B5EF4-FFF2-40B4-BE49-F238E27FC236}">
                <a16:creationId xmlns:a16="http://schemas.microsoft.com/office/drawing/2014/main" id="{A3B0B30B-DBA4-954B-B031-EF9AA950133D}"/>
              </a:ext>
            </a:extLst>
          </p:cNvPr>
          <p:cNvSpPr txBox="1"/>
          <p:nvPr/>
        </p:nvSpPr>
        <p:spPr>
          <a:xfrm>
            <a:off x="8450317" y="1340069"/>
            <a:ext cx="3137338" cy="2246769"/>
          </a:xfrm>
          <a:prstGeom prst="rect">
            <a:avLst/>
          </a:prstGeom>
          <a:noFill/>
        </p:spPr>
        <p:txBody>
          <a:bodyPr wrap="square" rtlCol="0">
            <a:spAutoFit/>
          </a:bodyPr>
          <a:lstStyle/>
          <a:p>
            <a:r>
              <a:rPr lang="en-US" sz="2800" b="1" dirty="0"/>
              <a:t>“I lift up my eyes to the mountain from whence my help shall come.” (Psalm 121:1)</a:t>
            </a:r>
          </a:p>
        </p:txBody>
      </p:sp>
      <p:cxnSp>
        <p:nvCxnSpPr>
          <p:cNvPr id="7" name="Straight Connector 6">
            <a:extLst>
              <a:ext uri="{FF2B5EF4-FFF2-40B4-BE49-F238E27FC236}">
                <a16:creationId xmlns:a16="http://schemas.microsoft.com/office/drawing/2014/main" id="{CCBCD26A-7A7B-6E4D-B2F2-9377C26FF1CC}"/>
              </a:ext>
            </a:extLst>
          </p:cNvPr>
          <p:cNvCxnSpPr>
            <a:cxnSpLocks/>
            <a:endCxn id="5" idx="1"/>
          </p:cNvCxnSpPr>
          <p:nvPr/>
        </p:nvCxnSpPr>
        <p:spPr>
          <a:xfrm flipV="1">
            <a:off x="6653048" y="2463454"/>
            <a:ext cx="1797269" cy="908038"/>
          </a:xfrm>
          <a:prstGeom prst="line">
            <a:avLst/>
          </a:prstGeom>
          <a:ln w="31750">
            <a:solidFill>
              <a:schemeClr val="tx1"/>
            </a:solidFill>
            <a:round/>
            <a:headEnd type="arrow"/>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3249CEB-62D8-FE41-AA28-608D6D295F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4837" y="1690688"/>
            <a:ext cx="6867525" cy="4572000"/>
          </a:xfrm>
          <a:prstGeom prst="rect">
            <a:avLst/>
          </a:prstGeom>
        </p:spPr>
      </p:pic>
    </p:spTree>
    <p:extLst>
      <p:ext uri="{BB962C8B-B14F-4D97-AF65-F5344CB8AC3E}">
        <p14:creationId xmlns:p14="http://schemas.microsoft.com/office/powerpoint/2010/main" val="2229324825"/>
      </p:ext>
    </p:extLst>
  </p:cSld>
  <p:clrMapOvr>
    <a:masterClrMapping/>
  </p:clrMapOvr>
  <mc:AlternateContent xmlns:mc="http://schemas.openxmlformats.org/markup-compatibility/2006" xmlns:p14="http://schemas.microsoft.com/office/powerpoint/2010/main">
    <mc:Choice Requires="p14">
      <p:transition spd="slow" p14:dur="10000" advTm="12630"/>
    </mc:Choice>
    <mc:Fallback xmlns="">
      <p:transition spd="slow" advTm="7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338E3-4147-0A48-8B93-1BD63CC9B6B4}"/>
              </a:ext>
            </a:extLst>
          </p:cNvPr>
          <p:cNvSpPr>
            <a:spLocks noGrp="1"/>
          </p:cNvSpPr>
          <p:nvPr>
            <p:ph type="title"/>
          </p:nvPr>
        </p:nvSpPr>
        <p:spPr>
          <a:xfrm>
            <a:off x="838200" y="365125"/>
            <a:ext cx="10515600" cy="1325563"/>
          </a:xfrm>
        </p:spPr>
        <p:txBody>
          <a:bodyPr/>
          <a:lstStyle/>
          <a:p>
            <a:r>
              <a:rPr lang="en-US" dirty="0"/>
              <a:t>The Agam ark is the central focus of the Bochner sanctuary</a:t>
            </a:r>
          </a:p>
        </p:txBody>
      </p:sp>
      <p:sp>
        <p:nvSpPr>
          <p:cNvPr id="4" name="Footer Placeholder 3">
            <a:extLst>
              <a:ext uri="{FF2B5EF4-FFF2-40B4-BE49-F238E27FC236}">
                <a16:creationId xmlns:a16="http://schemas.microsoft.com/office/drawing/2014/main" id="{4949D9CF-6E5D-FB49-BD2B-DDDECAF08D1A}"/>
              </a:ext>
            </a:extLst>
          </p:cNvPr>
          <p:cNvSpPr>
            <a:spLocks noGrp="1"/>
          </p:cNvSpPr>
          <p:nvPr>
            <p:ph type="ftr" sz="quarter" idx="11"/>
          </p:nvPr>
        </p:nvSpPr>
        <p:spPr/>
        <p:txBody>
          <a:bodyPr/>
          <a:lstStyle/>
          <a:p>
            <a:r>
              <a:rPr lang="en-US"/>
              <a:t>Architecture in the service of the spiritual and sacred</a:t>
            </a:r>
          </a:p>
        </p:txBody>
      </p:sp>
      <p:pic>
        <p:nvPicPr>
          <p:cNvPr id="3" name="Picture 2">
            <a:extLst>
              <a:ext uri="{FF2B5EF4-FFF2-40B4-BE49-F238E27FC236}">
                <a16:creationId xmlns:a16="http://schemas.microsoft.com/office/drawing/2014/main" id="{CCEA7E4C-44CD-EE4A-A8AE-A797AEC896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7357" y="1690687"/>
            <a:ext cx="7439527" cy="4449427"/>
          </a:xfrm>
          <a:prstGeom prst="rect">
            <a:avLst/>
          </a:prstGeom>
        </p:spPr>
      </p:pic>
      <p:cxnSp>
        <p:nvCxnSpPr>
          <p:cNvPr id="11" name="Straight Connector 10">
            <a:extLst>
              <a:ext uri="{FF2B5EF4-FFF2-40B4-BE49-F238E27FC236}">
                <a16:creationId xmlns:a16="http://schemas.microsoft.com/office/drawing/2014/main" id="{76715CA1-17EE-1747-B634-CEB009B375DA}"/>
              </a:ext>
            </a:extLst>
          </p:cNvPr>
          <p:cNvCxnSpPr/>
          <p:nvPr/>
        </p:nvCxnSpPr>
        <p:spPr>
          <a:xfrm>
            <a:off x="1642533" y="1303867"/>
            <a:ext cx="3149600" cy="2641600"/>
          </a:xfrm>
          <a:prstGeom prst="line">
            <a:avLst/>
          </a:prstGeom>
          <a:ln w="88900" cmpd="tri">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6100130"/>
      </p:ext>
    </p:extLst>
  </p:cSld>
  <p:clrMapOvr>
    <a:masterClrMapping/>
  </p:clrMapOvr>
  <mc:AlternateContent xmlns:mc="http://schemas.openxmlformats.org/markup-compatibility/2006" xmlns:p14="http://schemas.microsoft.com/office/powerpoint/2010/main">
    <mc:Choice Requires="p14">
      <p:transition spd="slow" p14:dur="10000" advTm="9712"/>
    </mc:Choice>
    <mc:Fallback xmlns="">
      <p:transition spd="slow" advTm="7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2D708-CAE1-EF4B-898D-3ADBCE3E4A1E}"/>
              </a:ext>
            </a:extLst>
          </p:cNvPr>
          <p:cNvSpPr>
            <a:spLocks noGrp="1"/>
          </p:cNvSpPr>
          <p:nvPr>
            <p:ph type="title"/>
          </p:nvPr>
        </p:nvSpPr>
        <p:spPr>
          <a:xfrm>
            <a:off x="838200" y="419099"/>
            <a:ext cx="10515600" cy="1325563"/>
          </a:xfrm>
        </p:spPr>
        <p:txBody>
          <a:bodyPr/>
          <a:lstStyle/>
          <a:p>
            <a:r>
              <a:rPr lang="en-US" dirty="0"/>
              <a:t>Rabbi David Lazar welcomes you</a:t>
            </a:r>
          </a:p>
        </p:txBody>
      </p:sp>
      <p:sp>
        <p:nvSpPr>
          <p:cNvPr id="4" name="Footer Placeholder 3">
            <a:extLst>
              <a:ext uri="{FF2B5EF4-FFF2-40B4-BE49-F238E27FC236}">
                <a16:creationId xmlns:a16="http://schemas.microsoft.com/office/drawing/2014/main" id="{ED7A9C8D-CDFE-6F49-A555-0F1C55FC2A3B}"/>
              </a:ext>
            </a:extLst>
          </p:cNvPr>
          <p:cNvSpPr>
            <a:spLocks noGrp="1"/>
          </p:cNvSpPr>
          <p:nvPr>
            <p:ph type="ftr" sz="quarter" idx="11"/>
          </p:nvPr>
        </p:nvSpPr>
        <p:spPr/>
        <p:txBody>
          <a:bodyPr/>
          <a:lstStyle/>
          <a:p>
            <a:r>
              <a:rPr lang="en-US" dirty="0"/>
              <a:t>Architecture in the service of the spiritual and sacred</a:t>
            </a:r>
          </a:p>
        </p:txBody>
      </p:sp>
      <p:pic>
        <p:nvPicPr>
          <p:cNvPr id="5" name="Picture 4">
            <a:extLst>
              <a:ext uri="{FF2B5EF4-FFF2-40B4-BE49-F238E27FC236}">
                <a16:creationId xmlns:a16="http://schemas.microsoft.com/office/drawing/2014/main" id="{35DAECF9-F2D8-EB43-B61E-DFD8AA9E17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1744662"/>
            <a:ext cx="3810000" cy="4432301"/>
          </a:xfrm>
          <a:prstGeom prst="rect">
            <a:avLst/>
          </a:prstGeom>
        </p:spPr>
      </p:pic>
      <p:sp>
        <p:nvSpPr>
          <p:cNvPr id="6" name="TextBox 5">
            <a:extLst>
              <a:ext uri="{FF2B5EF4-FFF2-40B4-BE49-F238E27FC236}">
                <a16:creationId xmlns:a16="http://schemas.microsoft.com/office/drawing/2014/main" id="{821DE065-36D2-AF43-B871-1DB45C95289C}"/>
              </a:ext>
            </a:extLst>
          </p:cNvPr>
          <p:cNvSpPr txBox="1"/>
          <p:nvPr/>
        </p:nvSpPr>
        <p:spPr>
          <a:xfrm>
            <a:off x="5022166" y="1606439"/>
            <a:ext cx="6331634" cy="3477875"/>
          </a:xfrm>
          <a:prstGeom prst="rect">
            <a:avLst/>
          </a:prstGeom>
          <a:noFill/>
        </p:spPr>
        <p:txBody>
          <a:bodyPr wrap="square" rtlCol="0">
            <a:spAutoFit/>
          </a:bodyPr>
          <a:lstStyle/>
          <a:p>
            <a:r>
              <a:rPr lang="en-US" sz="2800" dirty="0"/>
              <a:t>Architects and artists throughout history, from the biblical Bezalel to the Palm Springs modernists, have used a wide variety of materials, techniques and styles to create sacred space.</a:t>
            </a:r>
          </a:p>
          <a:p>
            <a:r>
              <a:rPr lang="en-US" sz="2800" dirty="0"/>
              <a:t>Temple Isaiah is proud to welcome you to experience our sacred spaces.</a:t>
            </a:r>
          </a:p>
          <a:p>
            <a:endParaRPr lang="en-US" sz="2400" dirty="0"/>
          </a:p>
        </p:txBody>
      </p:sp>
      <p:sp>
        <p:nvSpPr>
          <p:cNvPr id="9" name="Content Placeholder 8">
            <a:extLst>
              <a:ext uri="{FF2B5EF4-FFF2-40B4-BE49-F238E27FC236}">
                <a16:creationId xmlns:a16="http://schemas.microsoft.com/office/drawing/2014/main" id="{BE86059A-2064-6E4F-943D-A395CE984AC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529148835"/>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7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338E3-4147-0A48-8B93-1BD63CC9B6B4}"/>
              </a:ext>
            </a:extLst>
          </p:cNvPr>
          <p:cNvSpPr>
            <a:spLocks noGrp="1"/>
          </p:cNvSpPr>
          <p:nvPr>
            <p:ph type="title"/>
          </p:nvPr>
        </p:nvSpPr>
        <p:spPr>
          <a:xfrm>
            <a:off x="838200" y="365125"/>
            <a:ext cx="10515600" cy="1325563"/>
          </a:xfrm>
        </p:spPr>
        <p:txBody>
          <a:bodyPr/>
          <a:lstStyle/>
          <a:p>
            <a:r>
              <a:rPr lang="en-US" dirty="0" err="1"/>
              <a:t>Agam’s</a:t>
            </a:r>
            <a:r>
              <a:rPr lang="en-US" dirty="0"/>
              <a:t> art on the south wall complements the ark</a:t>
            </a:r>
          </a:p>
        </p:txBody>
      </p:sp>
      <p:sp>
        <p:nvSpPr>
          <p:cNvPr id="4" name="Footer Placeholder 3">
            <a:extLst>
              <a:ext uri="{FF2B5EF4-FFF2-40B4-BE49-F238E27FC236}">
                <a16:creationId xmlns:a16="http://schemas.microsoft.com/office/drawing/2014/main" id="{4949D9CF-6E5D-FB49-BD2B-DDDECAF08D1A}"/>
              </a:ext>
            </a:extLst>
          </p:cNvPr>
          <p:cNvSpPr>
            <a:spLocks noGrp="1"/>
          </p:cNvSpPr>
          <p:nvPr>
            <p:ph type="ftr" sz="quarter" idx="11"/>
          </p:nvPr>
        </p:nvSpPr>
        <p:spPr/>
        <p:txBody>
          <a:bodyPr/>
          <a:lstStyle/>
          <a:p>
            <a:r>
              <a:rPr lang="en-US"/>
              <a:t>Architecture in the service of the spiritual and sacred</a:t>
            </a:r>
          </a:p>
        </p:txBody>
      </p:sp>
      <p:pic>
        <p:nvPicPr>
          <p:cNvPr id="3" name="Picture 2">
            <a:extLst>
              <a:ext uri="{FF2B5EF4-FFF2-40B4-BE49-F238E27FC236}">
                <a16:creationId xmlns:a16="http://schemas.microsoft.com/office/drawing/2014/main" id="{CCEA7E4C-44CD-EE4A-A8AE-A797AEC896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7357" y="1690687"/>
            <a:ext cx="7439527" cy="4449427"/>
          </a:xfrm>
          <a:prstGeom prst="rect">
            <a:avLst/>
          </a:prstGeom>
        </p:spPr>
      </p:pic>
      <p:cxnSp>
        <p:nvCxnSpPr>
          <p:cNvPr id="6" name="Straight Connector 5">
            <a:extLst>
              <a:ext uri="{FF2B5EF4-FFF2-40B4-BE49-F238E27FC236}">
                <a16:creationId xmlns:a16="http://schemas.microsoft.com/office/drawing/2014/main" id="{1C00210C-7B98-024E-B9F6-89A78D02083D}"/>
              </a:ext>
            </a:extLst>
          </p:cNvPr>
          <p:cNvCxnSpPr>
            <a:cxnSpLocks/>
          </p:cNvCxnSpPr>
          <p:nvPr/>
        </p:nvCxnSpPr>
        <p:spPr>
          <a:xfrm flipH="1">
            <a:off x="1385860" y="839724"/>
            <a:ext cx="1577473" cy="3545876"/>
          </a:xfrm>
          <a:prstGeom prst="line">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2668048"/>
      </p:ext>
    </p:extLst>
  </p:cSld>
  <p:clrMapOvr>
    <a:masterClrMapping/>
  </p:clrMapOvr>
  <mc:AlternateContent xmlns:mc="http://schemas.openxmlformats.org/markup-compatibility/2006" xmlns:p14="http://schemas.microsoft.com/office/powerpoint/2010/main">
    <mc:Choice Requires="p14">
      <p:transition spd="slow" p14:dur="10000" advTm="4984"/>
    </mc:Choice>
    <mc:Fallback xmlns="">
      <p:transition spd="slow" advTm="7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C1094-39D8-1249-9CA1-9B5D0CD451F6}"/>
              </a:ext>
            </a:extLst>
          </p:cNvPr>
          <p:cNvSpPr>
            <a:spLocks noGrp="1"/>
          </p:cNvSpPr>
          <p:nvPr>
            <p:ph type="title"/>
          </p:nvPr>
        </p:nvSpPr>
        <p:spPr>
          <a:xfrm>
            <a:off x="838200" y="365125"/>
            <a:ext cx="10515600" cy="1325563"/>
          </a:xfrm>
        </p:spPr>
        <p:txBody>
          <a:bodyPr/>
          <a:lstStyle/>
          <a:p>
            <a:r>
              <a:rPr lang="en-US" dirty="0"/>
              <a:t>Agam art on the south wall of the Bochner</a:t>
            </a:r>
          </a:p>
        </p:txBody>
      </p:sp>
      <p:pic>
        <p:nvPicPr>
          <p:cNvPr id="4" name="Content Placeholder 3">
            <a:extLst>
              <a:ext uri="{FF2B5EF4-FFF2-40B4-BE49-F238E27FC236}">
                <a16:creationId xmlns:a16="http://schemas.microsoft.com/office/drawing/2014/main" id="{AB90992A-970E-0C48-A8C6-34690D2DF458}"/>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72250" y="1834119"/>
            <a:ext cx="8022711" cy="4073789"/>
          </a:xfrm>
          <a:prstGeom prst="rect">
            <a:avLst/>
          </a:prstGeom>
        </p:spPr>
      </p:pic>
    </p:spTree>
    <p:extLst>
      <p:ext uri="{BB962C8B-B14F-4D97-AF65-F5344CB8AC3E}">
        <p14:creationId xmlns:p14="http://schemas.microsoft.com/office/powerpoint/2010/main" val="2719092723"/>
      </p:ext>
    </p:extLst>
  </p:cSld>
  <p:clrMapOvr>
    <a:masterClrMapping/>
  </p:clrMapOvr>
  <mc:AlternateContent xmlns:mc="http://schemas.openxmlformats.org/markup-compatibility/2006" xmlns:p14="http://schemas.microsoft.com/office/powerpoint/2010/main">
    <mc:Choice Requires="p14">
      <p:transition spd="slow" p14:dur="10000" advTm="13642"/>
    </mc:Choice>
    <mc:Fallback xmlns="">
      <p:transition spd="slow" advTm="7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9185A-6420-2149-89BD-865794ED1DAE}"/>
              </a:ext>
            </a:extLst>
          </p:cNvPr>
          <p:cNvSpPr>
            <a:spLocks noGrp="1"/>
          </p:cNvSpPr>
          <p:nvPr>
            <p:ph type="title"/>
          </p:nvPr>
        </p:nvSpPr>
        <p:spPr>
          <a:xfrm>
            <a:off x="838200" y="365125"/>
            <a:ext cx="10515600" cy="1325563"/>
          </a:xfrm>
        </p:spPr>
        <p:txBody>
          <a:bodyPr/>
          <a:lstStyle/>
          <a:p>
            <a:r>
              <a:rPr lang="en-US" dirty="0"/>
              <a:t>Agam designed  and signed  the ark</a:t>
            </a:r>
          </a:p>
        </p:txBody>
      </p:sp>
      <p:sp>
        <p:nvSpPr>
          <p:cNvPr id="4" name="Footer Placeholder 3">
            <a:extLst>
              <a:ext uri="{FF2B5EF4-FFF2-40B4-BE49-F238E27FC236}">
                <a16:creationId xmlns:a16="http://schemas.microsoft.com/office/drawing/2014/main" id="{69124C66-0468-6C44-930A-AD9800112788}"/>
              </a:ext>
            </a:extLst>
          </p:cNvPr>
          <p:cNvSpPr>
            <a:spLocks noGrp="1"/>
          </p:cNvSpPr>
          <p:nvPr>
            <p:ph type="ftr" sz="quarter" idx="11"/>
          </p:nvPr>
        </p:nvSpPr>
        <p:spPr/>
        <p:txBody>
          <a:bodyPr/>
          <a:lstStyle/>
          <a:p>
            <a:r>
              <a:rPr lang="en-US"/>
              <a:t>Architecture in the service of the spiritual and sacred</a:t>
            </a:r>
          </a:p>
        </p:txBody>
      </p:sp>
      <p:pic>
        <p:nvPicPr>
          <p:cNvPr id="9" name="Picture 8">
            <a:extLst>
              <a:ext uri="{FF2B5EF4-FFF2-40B4-BE49-F238E27FC236}">
                <a16:creationId xmlns:a16="http://schemas.microsoft.com/office/drawing/2014/main" id="{39F8964D-F214-AF4A-921A-536B460830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3957" y="1325563"/>
            <a:ext cx="3594100" cy="5030787"/>
          </a:xfrm>
          <a:prstGeom prst="rect">
            <a:avLst/>
          </a:prstGeom>
        </p:spPr>
      </p:pic>
      <p:pic>
        <p:nvPicPr>
          <p:cNvPr id="11" name="Picture 10">
            <a:extLst>
              <a:ext uri="{FF2B5EF4-FFF2-40B4-BE49-F238E27FC236}">
                <a16:creationId xmlns:a16="http://schemas.microsoft.com/office/drawing/2014/main" id="{F2BB80F3-7B5E-8945-8675-DD9E3CAF674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8800" y="1690688"/>
            <a:ext cx="4297680" cy="1388592"/>
          </a:xfrm>
          <a:prstGeom prst="rect">
            <a:avLst/>
          </a:prstGeom>
        </p:spPr>
      </p:pic>
      <p:sp>
        <p:nvSpPr>
          <p:cNvPr id="3" name="TextBox 2">
            <a:extLst>
              <a:ext uri="{FF2B5EF4-FFF2-40B4-BE49-F238E27FC236}">
                <a16:creationId xmlns:a16="http://schemas.microsoft.com/office/drawing/2014/main" id="{609107B1-3938-B84D-A3F8-173712EBCEF6}"/>
              </a:ext>
            </a:extLst>
          </p:cNvPr>
          <p:cNvSpPr txBox="1"/>
          <p:nvPr/>
        </p:nvSpPr>
        <p:spPr>
          <a:xfrm>
            <a:off x="5350933" y="3386667"/>
            <a:ext cx="4585547" cy="1569660"/>
          </a:xfrm>
          <a:prstGeom prst="rect">
            <a:avLst/>
          </a:prstGeom>
          <a:noFill/>
        </p:spPr>
        <p:txBody>
          <a:bodyPr wrap="square" rtlCol="0">
            <a:spAutoFit/>
          </a:bodyPr>
          <a:lstStyle/>
          <a:p>
            <a:r>
              <a:rPr lang="en-US" sz="2400" b="1" dirty="0"/>
              <a:t>The ark is a glass and acrylic creation that sets the color tone for the sanctuary and its furnishings</a:t>
            </a:r>
          </a:p>
        </p:txBody>
      </p:sp>
    </p:spTree>
    <p:extLst>
      <p:ext uri="{BB962C8B-B14F-4D97-AF65-F5344CB8AC3E}">
        <p14:creationId xmlns:p14="http://schemas.microsoft.com/office/powerpoint/2010/main" val="2568386383"/>
      </p:ext>
    </p:extLst>
  </p:cSld>
  <p:clrMapOvr>
    <a:masterClrMapping/>
  </p:clrMapOvr>
  <mc:AlternateContent xmlns:mc="http://schemas.openxmlformats.org/markup-compatibility/2006" xmlns:p14="http://schemas.microsoft.com/office/powerpoint/2010/main">
    <mc:Choice Requires="p14">
      <p:transition spd="slow" p14:dur="10000" advTm="10531"/>
    </mc:Choice>
    <mc:Fallback xmlns="">
      <p:transition spd="slow" advTm="7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581FD-FDA2-0347-A9F7-01CE1F356F5D}"/>
              </a:ext>
            </a:extLst>
          </p:cNvPr>
          <p:cNvSpPr>
            <a:spLocks noGrp="1"/>
          </p:cNvSpPr>
          <p:nvPr>
            <p:ph type="title"/>
          </p:nvPr>
        </p:nvSpPr>
        <p:spPr>
          <a:xfrm>
            <a:off x="821267" y="365125"/>
            <a:ext cx="10515600" cy="1325563"/>
          </a:xfrm>
        </p:spPr>
        <p:txBody>
          <a:bodyPr>
            <a:normAutofit fontScale="90000"/>
          </a:bodyPr>
          <a:lstStyle/>
          <a:p>
            <a:r>
              <a:rPr lang="en-US" dirty="0"/>
              <a:t>The Agam Eternal Light plays on the colors of the ark.</a:t>
            </a:r>
            <a:br>
              <a:rPr lang="en-US" dirty="0"/>
            </a:br>
            <a:endParaRPr lang="en-US" dirty="0"/>
          </a:p>
        </p:txBody>
      </p:sp>
      <p:sp>
        <p:nvSpPr>
          <p:cNvPr id="3" name="Content Placeholder 2">
            <a:extLst>
              <a:ext uri="{FF2B5EF4-FFF2-40B4-BE49-F238E27FC236}">
                <a16:creationId xmlns:a16="http://schemas.microsoft.com/office/drawing/2014/main" id="{985DCAAB-7F55-D743-9F70-5EE605CF279E}"/>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4A1E1F52-0B50-8241-AEA7-6CDBB8B76A9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47807" y="957644"/>
            <a:ext cx="3474720" cy="5219319"/>
          </a:xfrm>
          <a:prstGeom prst="rect">
            <a:avLst/>
          </a:prstGeom>
        </p:spPr>
      </p:pic>
      <p:sp>
        <p:nvSpPr>
          <p:cNvPr id="5" name="TextBox 4">
            <a:extLst>
              <a:ext uri="{FF2B5EF4-FFF2-40B4-BE49-F238E27FC236}">
                <a16:creationId xmlns:a16="http://schemas.microsoft.com/office/drawing/2014/main" id="{A41381E9-977B-3F49-AB71-146BDF3A1DE4}"/>
              </a:ext>
            </a:extLst>
          </p:cNvPr>
          <p:cNvSpPr txBox="1"/>
          <p:nvPr/>
        </p:nvSpPr>
        <p:spPr>
          <a:xfrm>
            <a:off x="5808133" y="1825625"/>
            <a:ext cx="4792134" cy="523220"/>
          </a:xfrm>
          <a:prstGeom prst="rect">
            <a:avLst/>
          </a:prstGeom>
          <a:noFill/>
        </p:spPr>
        <p:txBody>
          <a:bodyPr wrap="square" rtlCol="0">
            <a:spAutoFit/>
          </a:bodyPr>
          <a:lstStyle/>
          <a:p>
            <a:endParaRPr lang="en-US" sz="2800" b="1" dirty="0"/>
          </a:p>
        </p:txBody>
      </p:sp>
      <p:sp>
        <p:nvSpPr>
          <p:cNvPr id="6" name="TextBox 5">
            <a:extLst>
              <a:ext uri="{FF2B5EF4-FFF2-40B4-BE49-F238E27FC236}">
                <a16:creationId xmlns:a16="http://schemas.microsoft.com/office/drawing/2014/main" id="{289AFBFD-624B-0448-9DEC-FDD9DEAF1E18}"/>
              </a:ext>
            </a:extLst>
          </p:cNvPr>
          <p:cNvSpPr txBox="1"/>
          <p:nvPr/>
        </p:nvSpPr>
        <p:spPr>
          <a:xfrm>
            <a:off x="7332134" y="2941364"/>
            <a:ext cx="2353733" cy="830997"/>
          </a:xfrm>
          <a:prstGeom prst="rect">
            <a:avLst/>
          </a:prstGeom>
          <a:noFill/>
        </p:spPr>
        <p:txBody>
          <a:bodyPr wrap="square" rtlCol="0">
            <a:spAutoFit/>
          </a:bodyPr>
          <a:lstStyle/>
          <a:p>
            <a:r>
              <a:rPr lang="en-US" sz="2400" b="1" dirty="0"/>
              <a:t>The six pointed Star of David.</a:t>
            </a:r>
          </a:p>
        </p:txBody>
      </p:sp>
      <p:cxnSp>
        <p:nvCxnSpPr>
          <p:cNvPr id="8" name="Straight Connector 7">
            <a:extLst>
              <a:ext uri="{FF2B5EF4-FFF2-40B4-BE49-F238E27FC236}">
                <a16:creationId xmlns:a16="http://schemas.microsoft.com/office/drawing/2014/main" id="{B7A5157E-19EF-014D-8ED6-12D8066FD6A2}"/>
              </a:ext>
            </a:extLst>
          </p:cNvPr>
          <p:cNvCxnSpPr>
            <a:cxnSpLocks/>
            <a:stCxn id="6" idx="1"/>
          </p:cNvCxnSpPr>
          <p:nvPr/>
        </p:nvCxnSpPr>
        <p:spPr>
          <a:xfrm flipH="1" flipV="1">
            <a:off x="4031982" y="2941365"/>
            <a:ext cx="3300152" cy="415498"/>
          </a:xfrm>
          <a:prstGeom prst="line">
            <a:avLst/>
          </a:prstGeom>
          <a:ln w="57150">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9647752"/>
      </p:ext>
    </p:extLst>
  </p:cSld>
  <p:clrMapOvr>
    <a:masterClrMapping/>
  </p:clrMapOvr>
  <mc:AlternateContent xmlns:mc="http://schemas.openxmlformats.org/markup-compatibility/2006" xmlns:p14="http://schemas.microsoft.com/office/powerpoint/2010/main">
    <mc:Choice Requires="p14">
      <p:transition spd="slow" p14:dur="10000" advTm="12900"/>
    </mc:Choice>
    <mc:Fallback xmlns="">
      <p:transition spd="slow" advTm="7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CAC2C-C1AF-F845-B8D9-4618A66ACC7C}"/>
              </a:ext>
            </a:extLst>
          </p:cNvPr>
          <p:cNvSpPr>
            <a:spLocks noGrp="1"/>
          </p:cNvSpPr>
          <p:nvPr>
            <p:ph type="title"/>
          </p:nvPr>
        </p:nvSpPr>
        <p:spPr>
          <a:xfrm>
            <a:off x="838200" y="365125"/>
            <a:ext cx="10515600" cy="1325563"/>
          </a:xfrm>
        </p:spPr>
        <p:txBody>
          <a:bodyPr/>
          <a:lstStyle/>
          <a:p>
            <a:r>
              <a:rPr lang="en-US" dirty="0"/>
              <a:t>Agam in his own words</a:t>
            </a:r>
          </a:p>
        </p:txBody>
      </p:sp>
      <p:sp>
        <p:nvSpPr>
          <p:cNvPr id="4" name="Footer Placeholder 3">
            <a:extLst>
              <a:ext uri="{FF2B5EF4-FFF2-40B4-BE49-F238E27FC236}">
                <a16:creationId xmlns:a16="http://schemas.microsoft.com/office/drawing/2014/main" id="{FFA66753-2C47-F944-B32E-780B16EEFAFE}"/>
              </a:ext>
            </a:extLst>
          </p:cNvPr>
          <p:cNvSpPr>
            <a:spLocks noGrp="1"/>
          </p:cNvSpPr>
          <p:nvPr>
            <p:ph type="ftr" sz="quarter" idx="11"/>
          </p:nvPr>
        </p:nvSpPr>
        <p:spPr/>
        <p:txBody>
          <a:bodyPr/>
          <a:lstStyle/>
          <a:p>
            <a:r>
              <a:rPr lang="en-US"/>
              <a:t>Architecture in the service of the spiritual and sacred</a:t>
            </a:r>
          </a:p>
        </p:txBody>
      </p:sp>
      <p:sp>
        <p:nvSpPr>
          <p:cNvPr id="5" name="TextBox 4">
            <a:extLst>
              <a:ext uri="{FF2B5EF4-FFF2-40B4-BE49-F238E27FC236}">
                <a16:creationId xmlns:a16="http://schemas.microsoft.com/office/drawing/2014/main" id="{0A95F7E4-B114-3A4B-8514-059C5AB085CC}"/>
              </a:ext>
            </a:extLst>
          </p:cNvPr>
          <p:cNvSpPr txBox="1"/>
          <p:nvPr/>
        </p:nvSpPr>
        <p:spPr>
          <a:xfrm>
            <a:off x="6637149" y="478042"/>
            <a:ext cx="5393410" cy="3785652"/>
          </a:xfrm>
          <a:prstGeom prst="rect">
            <a:avLst/>
          </a:prstGeom>
          <a:noFill/>
        </p:spPr>
        <p:txBody>
          <a:bodyPr wrap="square" rtlCol="0">
            <a:spAutoFit/>
          </a:bodyPr>
          <a:lstStyle/>
          <a:p>
            <a:r>
              <a:rPr lang="en-US" sz="2400" b="1" dirty="0"/>
              <a:t>“The most daring innovations in technology and electronics should be employed to enhance our worship experience. The Eternal Light I created for the synagogue at the Palm Springs Jewish Community Center is controlled by computer, and the ark is engineered so that the Torah scrolls can be made to "disappear'' when a non-religious activity is performed</a:t>
            </a:r>
            <a:r>
              <a:rPr lang="en-US" sz="2400" dirty="0"/>
              <a:t>.”</a:t>
            </a:r>
          </a:p>
        </p:txBody>
      </p:sp>
      <p:pic>
        <p:nvPicPr>
          <p:cNvPr id="6" name="Content Placeholder 5">
            <a:extLst>
              <a:ext uri="{FF2B5EF4-FFF2-40B4-BE49-F238E27FC236}">
                <a16:creationId xmlns:a16="http://schemas.microsoft.com/office/drawing/2014/main" id="{A41B0F2D-75E7-D84F-ABDE-F4528E24A393}"/>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035444" y="2059865"/>
            <a:ext cx="3657600" cy="3657600"/>
          </a:xfrm>
          <a:prstGeom prst="rect">
            <a:avLst/>
          </a:prstGeom>
        </p:spPr>
      </p:pic>
    </p:spTree>
    <p:custDataLst>
      <p:tags r:id="rId1"/>
    </p:custDataLst>
    <p:extLst>
      <p:ext uri="{BB962C8B-B14F-4D97-AF65-F5344CB8AC3E}">
        <p14:creationId xmlns:p14="http://schemas.microsoft.com/office/powerpoint/2010/main" val="3143236595"/>
      </p:ext>
    </p:extLst>
  </p:cSld>
  <p:clrMapOvr>
    <a:masterClrMapping/>
  </p:clrMapOvr>
  <mc:AlternateContent xmlns:mc="http://schemas.openxmlformats.org/markup-compatibility/2006" xmlns:p14="http://schemas.microsoft.com/office/powerpoint/2010/main">
    <mc:Choice Requires="p14">
      <p:transition spd="slow" p14:dur="10000" advTm="23587"/>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A1BE-B7DB-5644-9DC0-BE24D22FAE95}"/>
              </a:ext>
            </a:extLst>
          </p:cNvPr>
          <p:cNvSpPr>
            <a:spLocks noGrp="1"/>
          </p:cNvSpPr>
          <p:nvPr>
            <p:ph type="title"/>
          </p:nvPr>
        </p:nvSpPr>
        <p:spPr>
          <a:xfrm>
            <a:off x="838200" y="365125"/>
            <a:ext cx="10515600" cy="1325563"/>
          </a:xfrm>
        </p:spPr>
        <p:txBody>
          <a:bodyPr/>
          <a:lstStyle/>
          <a:p>
            <a:r>
              <a:rPr lang="en-US" dirty="0"/>
              <a:t>The Agam ark sets the color scheme for seating</a:t>
            </a:r>
          </a:p>
        </p:txBody>
      </p:sp>
      <p:pic>
        <p:nvPicPr>
          <p:cNvPr id="5" name="Content Placeholder 4">
            <a:extLst>
              <a:ext uri="{FF2B5EF4-FFF2-40B4-BE49-F238E27FC236}">
                <a16:creationId xmlns:a16="http://schemas.microsoft.com/office/drawing/2014/main" id="{2A1FE064-3740-7B4B-964D-730148F6BE7D}"/>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85750" y="3781614"/>
            <a:ext cx="7505700" cy="2400300"/>
          </a:xfrm>
          <a:prstGeom prst="rect">
            <a:avLst/>
          </a:prstGeom>
        </p:spPr>
      </p:pic>
      <p:sp>
        <p:nvSpPr>
          <p:cNvPr id="4" name="Footer Placeholder 3">
            <a:extLst>
              <a:ext uri="{FF2B5EF4-FFF2-40B4-BE49-F238E27FC236}">
                <a16:creationId xmlns:a16="http://schemas.microsoft.com/office/drawing/2014/main" id="{E5FCD6CC-BFBC-C643-BA3F-7BBCD6E6C9E0}"/>
              </a:ext>
            </a:extLst>
          </p:cNvPr>
          <p:cNvSpPr>
            <a:spLocks noGrp="1"/>
          </p:cNvSpPr>
          <p:nvPr>
            <p:ph type="ftr" sz="quarter" idx="11"/>
          </p:nvPr>
        </p:nvSpPr>
        <p:spPr/>
        <p:txBody>
          <a:bodyPr/>
          <a:lstStyle/>
          <a:p>
            <a:r>
              <a:rPr lang="en-US" dirty="0"/>
              <a:t>Architecture in the service of the spiritual and sacred</a:t>
            </a:r>
          </a:p>
        </p:txBody>
      </p:sp>
      <p:sp>
        <p:nvSpPr>
          <p:cNvPr id="3" name="TextBox 2">
            <a:extLst>
              <a:ext uri="{FF2B5EF4-FFF2-40B4-BE49-F238E27FC236}">
                <a16:creationId xmlns:a16="http://schemas.microsoft.com/office/drawing/2014/main" id="{C4F0D03F-D9DB-454B-8684-99F86BD4CB5B}"/>
              </a:ext>
            </a:extLst>
          </p:cNvPr>
          <p:cNvSpPr txBox="1"/>
          <p:nvPr/>
        </p:nvSpPr>
        <p:spPr>
          <a:xfrm>
            <a:off x="1289667" y="2028265"/>
            <a:ext cx="4391891" cy="1384995"/>
          </a:xfrm>
          <a:prstGeom prst="rect">
            <a:avLst/>
          </a:prstGeom>
          <a:noFill/>
        </p:spPr>
        <p:txBody>
          <a:bodyPr wrap="square" rtlCol="0">
            <a:spAutoFit/>
          </a:bodyPr>
          <a:lstStyle/>
          <a:p>
            <a:r>
              <a:rPr lang="en-US" sz="2800" b="1" dirty="0"/>
              <a:t>Agam is noted for his use of color and graphic innovation</a:t>
            </a:r>
            <a:r>
              <a:rPr lang="en-US" sz="2000" b="1" dirty="0"/>
              <a:t>. </a:t>
            </a:r>
          </a:p>
        </p:txBody>
      </p:sp>
      <p:pic>
        <p:nvPicPr>
          <p:cNvPr id="7" name="Picture 6">
            <a:extLst>
              <a:ext uri="{FF2B5EF4-FFF2-40B4-BE49-F238E27FC236}">
                <a16:creationId xmlns:a16="http://schemas.microsoft.com/office/drawing/2014/main" id="{FDF8DAE0-DDC1-0E49-A991-599043C1576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63557" y="1027906"/>
            <a:ext cx="3594100" cy="5030787"/>
          </a:xfrm>
          <a:prstGeom prst="rect">
            <a:avLst/>
          </a:prstGeom>
        </p:spPr>
      </p:pic>
    </p:spTree>
    <p:extLst>
      <p:ext uri="{BB962C8B-B14F-4D97-AF65-F5344CB8AC3E}">
        <p14:creationId xmlns:p14="http://schemas.microsoft.com/office/powerpoint/2010/main" val="4252162409"/>
      </p:ext>
    </p:extLst>
  </p:cSld>
  <p:clrMapOvr>
    <a:masterClrMapping/>
  </p:clrMapOvr>
  <mc:AlternateContent xmlns:mc="http://schemas.openxmlformats.org/markup-compatibility/2006" xmlns:p14="http://schemas.microsoft.com/office/powerpoint/2010/main">
    <mc:Choice Requires="p14">
      <p:transition spd="slow" p14:dur="10000" advTm="19618"/>
    </mc:Choice>
    <mc:Fallback xmlns="">
      <p:transition spd="slow" advTm="7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DBAC3-3D51-7542-A8D1-BDE7469D71FE}"/>
              </a:ext>
            </a:extLst>
          </p:cNvPr>
          <p:cNvSpPr>
            <a:spLocks noGrp="1"/>
          </p:cNvSpPr>
          <p:nvPr>
            <p:ph type="title"/>
          </p:nvPr>
        </p:nvSpPr>
        <p:spPr>
          <a:xfrm>
            <a:off x="838200" y="365125"/>
            <a:ext cx="10515600" cy="1325563"/>
          </a:xfrm>
        </p:spPr>
        <p:txBody>
          <a:bodyPr/>
          <a:lstStyle/>
          <a:p>
            <a:r>
              <a:rPr lang="en-US" dirty="0"/>
              <a:t>Torah scroll covers with Agam color scheme</a:t>
            </a:r>
          </a:p>
        </p:txBody>
      </p:sp>
      <p:sp>
        <p:nvSpPr>
          <p:cNvPr id="4" name="Footer Placeholder 3">
            <a:extLst>
              <a:ext uri="{FF2B5EF4-FFF2-40B4-BE49-F238E27FC236}">
                <a16:creationId xmlns:a16="http://schemas.microsoft.com/office/drawing/2014/main" id="{DC9C521E-FE9D-364A-AF43-C8F96014993B}"/>
              </a:ext>
            </a:extLst>
          </p:cNvPr>
          <p:cNvSpPr>
            <a:spLocks noGrp="1"/>
          </p:cNvSpPr>
          <p:nvPr>
            <p:ph type="ftr" sz="quarter" idx="11"/>
          </p:nvPr>
        </p:nvSpPr>
        <p:spPr/>
        <p:txBody>
          <a:bodyPr/>
          <a:lstStyle/>
          <a:p>
            <a:r>
              <a:rPr lang="en-US" dirty="0"/>
              <a:t>Architecture in the service of the spiritual and sacred</a:t>
            </a:r>
          </a:p>
        </p:txBody>
      </p:sp>
      <p:pic>
        <p:nvPicPr>
          <p:cNvPr id="10" name="Content Placeholder 9">
            <a:extLst>
              <a:ext uri="{FF2B5EF4-FFF2-40B4-BE49-F238E27FC236}">
                <a16:creationId xmlns:a16="http://schemas.microsoft.com/office/drawing/2014/main" id="{2C97B826-375F-5642-ABE9-388DEE2D9C3F}"/>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30288" y="1531159"/>
            <a:ext cx="2896868" cy="4351338"/>
          </a:xfrm>
        </p:spPr>
      </p:pic>
      <p:pic>
        <p:nvPicPr>
          <p:cNvPr id="12" name="Picture 11">
            <a:extLst>
              <a:ext uri="{FF2B5EF4-FFF2-40B4-BE49-F238E27FC236}">
                <a16:creationId xmlns:a16="http://schemas.microsoft.com/office/drawing/2014/main" id="{CF55A81A-F653-4249-B16B-E8C9689443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87712" y="1437865"/>
            <a:ext cx="1920240" cy="2884361"/>
          </a:xfrm>
          <a:prstGeom prst="rect">
            <a:avLst/>
          </a:prstGeom>
        </p:spPr>
      </p:pic>
      <p:pic>
        <p:nvPicPr>
          <p:cNvPr id="14" name="Picture 13">
            <a:extLst>
              <a:ext uri="{FF2B5EF4-FFF2-40B4-BE49-F238E27FC236}">
                <a16:creationId xmlns:a16="http://schemas.microsoft.com/office/drawing/2014/main" id="{B3ABFB75-9209-9447-AC8B-035961ACAD9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20074" y="2545588"/>
            <a:ext cx="3474720" cy="2313269"/>
          </a:xfrm>
          <a:prstGeom prst="rect">
            <a:avLst/>
          </a:prstGeom>
        </p:spPr>
      </p:pic>
    </p:spTree>
    <p:extLst>
      <p:ext uri="{BB962C8B-B14F-4D97-AF65-F5344CB8AC3E}">
        <p14:creationId xmlns:p14="http://schemas.microsoft.com/office/powerpoint/2010/main" val="1462446471"/>
      </p:ext>
    </p:extLst>
  </p:cSld>
  <p:clrMapOvr>
    <a:masterClrMapping/>
  </p:clrMapOvr>
  <mc:AlternateContent xmlns:mc="http://schemas.openxmlformats.org/markup-compatibility/2006" xmlns:p14="http://schemas.microsoft.com/office/powerpoint/2010/main">
    <mc:Choice Requires="p14">
      <p:transition spd="slow" p14:dur="10000" advTm="21805"/>
    </mc:Choice>
    <mc:Fallback xmlns="">
      <p:transition spd="slow" advTm="7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08ED4-121A-C048-8406-06F6C3A725F5}"/>
              </a:ext>
            </a:extLst>
          </p:cNvPr>
          <p:cNvSpPr>
            <a:spLocks noGrp="1"/>
          </p:cNvSpPr>
          <p:nvPr>
            <p:ph type="title"/>
          </p:nvPr>
        </p:nvSpPr>
        <p:spPr>
          <a:xfrm>
            <a:off x="838200" y="365125"/>
            <a:ext cx="10515600" cy="1325563"/>
          </a:xfrm>
        </p:spPr>
        <p:txBody>
          <a:bodyPr/>
          <a:lstStyle/>
          <a:p>
            <a:r>
              <a:rPr lang="en-US" dirty="0"/>
              <a:t>The Temple as a community center</a:t>
            </a:r>
          </a:p>
        </p:txBody>
      </p:sp>
      <p:sp>
        <p:nvSpPr>
          <p:cNvPr id="3" name="Content Placeholder 2">
            <a:extLst>
              <a:ext uri="{FF2B5EF4-FFF2-40B4-BE49-F238E27FC236}">
                <a16:creationId xmlns:a16="http://schemas.microsoft.com/office/drawing/2014/main" id="{B289B58B-5189-B84A-8623-105C1D4487CB}"/>
              </a:ext>
            </a:extLst>
          </p:cNvPr>
          <p:cNvSpPr>
            <a:spLocks noGrp="1"/>
          </p:cNvSpPr>
          <p:nvPr>
            <p:ph idx="1"/>
          </p:nvPr>
        </p:nvSpPr>
        <p:spPr/>
        <p:txBody>
          <a:bodyPr/>
          <a:lstStyle/>
          <a:p>
            <a:r>
              <a:rPr lang="en-US" dirty="0"/>
              <a:t>Leonard Cohen’s “Hallelujah” echoes  the sacred purpose. </a:t>
            </a:r>
          </a:p>
        </p:txBody>
      </p:sp>
      <p:sp>
        <p:nvSpPr>
          <p:cNvPr id="4" name="Footer Placeholder 3">
            <a:extLst>
              <a:ext uri="{FF2B5EF4-FFF2-40B4-BE49-F238E27FC236}">
                <a16:creationId xmlns:a16="http://schemas.microsoft.com/office/drawing/2014/main" id="{83BEBCF2-A653-5841-A69B-F9F3C51859A5}"/>
              </a:ext>
            </a:extLst>
          </p:cNvPr>
          <p:cNvSpPr>
            <a:spLocks noGrp="1"/>
          </p:cNvSpPr>
          <p:nvPr>
            <p:ph type="ftr" sz="quarter" idx="11"/>
          </p:nvPr>
        </p:nvSpPr>
        <p:spPr/>
        <p:txBody>
          <a:bodyPr/>
          <a:lstStyle/>
          <a:p>
            <a:r>
              <a:rPr lang="en-US" dirty="0"/>
              <a:t>Architecture in the service of the spiritual and sacred</a:t>
            </a:r>
          </a:p>
        </p:txBody>
      </p:sp>
      <p:pic>
        <p:nvPicPr>
          <p:cNvPr id="5" name="Picture 4">
            <a:extLst>
              <a:ext uri="{FF2B5EF4-FFF2-40B4-BE49-F238E27FC236}">
                <a16:creationId xmlns:a16="http://schemas.microsoft.com/office/drawing/2014/main" id="{AFF4486D-EC9A-2E44-B4C6-51568A7E11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2832171"/>
            <a:ext cx="6865749" cy="2745246"/>
          </a:xfrm>
          <a:prstGeom prst="rect">
            <a:avLst/>
          </a:prstGeom>
        </p:spPr>
      </p:pic>
    </p:spTree>
    <p:extLst>
      <p:ext uri="{BB962C8B-B14F-4D97-AF65-F5344CB8AC3E}">
        <p14:creationId xmlns:p14="http://schemas.microsoft.com/office/powerpoint/2010/main" val="2367819228"/>
      </p:ext>
    </p:extLst>
  </p:cSld>
  <p:clrMapOvr>
    <a:masterClrMapping/>
  </p:clrMapOvr>
  <mc:AlternateContent xmlns:mc="http://schemas.openxmlformats.org/markup-compatibility/2006" xmlns:p14="http://schemas.microsoft.com/office/powerpoint/2010/main">
    <mc:Choice Requires="p14">
      <p:transition spd="slow" p14:dur="10500" advTm="11857">
        <p:sndAc>
          <p:stSnd>
            <p:snd r:embed="rId2" name="hallelujah shortened.wav"/>
          </p:stSnd>
        </p:sndAc>
      </p:transition>
    </mc:Choice>
    <mc:Fallback xmlns="">
      <p:transition spd="slow" advTm="11857">
        <p:sndAc>
          <p:stSnd>
            <p:snd r:embed="rId4" name="hallelujah shortened.wav"/>
          </p:stSnd>
        </p:sndAc>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C8E64-A9C5-BB4E-A08E-1AE08F87C2E1}"/>
              </a:ext>
            </a:extLst>
          </p:cNvPr>
          <p:cNvSpPr>
            <a:spLocks noGrp="1"/>
          </p:cNvSpPr>
          <p:nvPr>
            <p:ph type="title"/>
          </p:nvPr>
        </p:nvSpPr>
        <p:spPr>
          <a:xfrm>
            <a:off x="838200" y="365125"/>
            <a:ext cx="10515600" cy="1325563"/>
          </a:xfrm>
        </p:spPr>
        <p:txBody>
          <a:bodyPr/>
          <a:lstStyle/>
          <a:p>
            <a:r>
              <a:rPr lang="en-US" dirty="0"/>
              <a:t>Life moments are celebrated</a:t>
            </a:r>
          </a:p>
        </p:txBody>
      </p:sp>
      <p:pic>
        <p:nvPicPr>
          <p:cNvPr id="6" name="Content Placeholder 5">
            <a:extLst>
              <a:ext uri="{FF2B5EF4-FFF2-40B4-BE49-F238E27FC236}">
                <a16:creationId xmlns:a16="http://schemas.microsoft.com/office/drawing/2014/main" id="{A710D495-3F05-3A43-AF18-EFF59878792C}"/>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77754" y="1690688"/>
            <a:ext cx="5231154" cy="4351338"/>
          </a:xfrm>
        </p:spPr>
      </p:pic>
      <p:sp>
        <p:nvSpPr>
          <p:cNvPr id="4" name="Footer Placeholder 3">
            <a:extLst>
              <a:ext uri="{FF2B5EF4-FFF2-40B4-BE49-F238E27FC236}">
                <a16:creationId xmlns:a16="http://schemas.microsoft.com/office/drawing/2014/main" id="{CC3DEEEF-FB8C-1046-B37E-572BC0A4F717}"/>
              </a:ext>
            </a:extLst>
          </p:cNvPr>
          <p:cNvSpPr>
            <a:spLocks noGrp="1"/>
          </p:cNvSpPr>
          <p:nvPr>
            <p:ph type="ftr" sz="quarter" idx="11"/>
          </p:nvPr>
        </p:nvSpPr>
        <p:spPr/>
        <p:txBody>
          <a:bodyPr/>
          <a:lstStyle/>
          <a:p>
            <a:r>
              <a:rPr lang="en-US" dirty="0"/>
              <a:t>Architecture in the service of the spiritual and sacred</a:t>
            </a:r>
          </a:p>
        </p:txBody>
      </p:sp>
      <p:pic>
        <p:nvPicPr>
          <p:cNvPr id="7" name="Picture 6">
            <a:extLst>
              <a:ext uri="{FF2B5EF4-FFF2-40B4-BE49-F238E27FC236}">
                <a16:creationId xmlns:a16="http://schemas.microsoft.com/office/drawing/2014/main" id="{BAFF8F64-4680-0A45-9BAE-C813A31D2D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37200" y="2005012"/>
            <a:ext cx="4889500" cy="2006600"/>
          </a:xfrm>
          <a:prstGeom prst="rect">
            <a:avLst/>
          </a:prstGeom>
        </p:spPr>
      </p:pic>
    </p:spTree>
    <p:custDataLst>
      <p:tags r:id="rId1"/>
    </p:custDataLst>
    <p:extLst>
      <p:ext uri="{BB962C8B-B14F-4D97-AF65-F5344CB8AC3E}">
        <p14:creationId xmlns:p14="http://schemas.microsoft.com/office/powerpoint/2010/main" val="2325101065"/>
      </p:ext>
    </p:extLst>
  </p:cSld>
  <p:clrMapOvr>
    <a:masterClrMapping/>
  </p:clrMapOvr>
  <mc:AlternateContent xmlns:mc="http://schemas.openxmlformats.org/markup-compatibility/2006" xmlns:p14="http://schemas.microsoft.com/office/powerpoint/2010/main">
    <mc:Choice Requires="p14">
      <p:transition spd="slow" p14:dur="10000" advTm="8201"/>
    </mc:Choice>
    <mc:Fallback xmlns="">
      <p:transition spd="slow" advTm="7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60FED-470E-B94F-AB6B-F49DB3ACE45A}"/>
              </a:ext>
            </a:extLst>
          </p:cNvPr>
          <p:cNvSpPr>
            <a:spLocks noGrp="1"/>
          </p:cNvSpPr>
          <p:nvPr>
            <p:ph type="title"/>
          </p:nvPr>
        </p:nvSpPr>
        <p:spPr>
          <a:xfrm>
            <a:off x="838200" y="365125"/>
            <a:ext cx="10515600" cy="1325563"/>
          </a:xfrm>
        </p:spPr>
        <p:txBody>
          <a:bodyPr/>
          <a:lstStyle/>
          <a:p>
            <a:r>
              <a:rPr lang="en-US" dirty="0"/>
              <a:t>Lives are remembered</a:t>
            </a:r>
          </a:p>
        </p:txBody>
      </p:sp>
      <p:pic>
        <p:nvPicPr>
          <p:cNvPr id="5" name="Content Placeholder 4">
            <a:extLst>
              <a:ext uri="{FF2B5EF4-FFF2-40B4-BE49-F238E27FC236}">
                <a16:creationId xmlns:a16="http://schemas.microsoft.com/office/drawing/2014/main" id="{3AAD9F3D-530D-2E40-BE50-DB3BA44A38F1}"/>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23233" y="4911799"/>
            <a:ext cx="7687913" cy="1244600"/>
          </a:xfrm>
          <a:prstGeom prst="rect">
            <a:avLst/>
          </a:prstGeom>
        </p:spPr>
      </p:pic>
      <p:sp>
        <p:nvSpPr>
          <p:cNvPr id="4" name="Footer Placeholder 3">
            <a:extLst>
              <a:ext uri="{FF2B5EF4-FFF2-40B4-BE49-F238E27FC236}">
                <a16:creationId xmlns:a16="http://schemas.microsoft.com/office/drawing/2014/main" id="{28CF471F-FF0A-5A4A-B2EB-2094DE423563}"/>
              </a:ext>
            </a:extLst>
          </p:cNvPr>
          <p:cNvSpPr>
            <a:spLocks noGrp="1"/>
          </p:cNvSpPr>
          <p:nvPr>
            <p:ph type="ftr" sz="quarter" idx="11"/>
          </p:nvPr>
        </p:nvSpPr>
        <p:spPr/>
        <p:txBody>
          <a:bodyPr/>
          <a:lstStyle/>
          <a:p>
            <a:r>
              <a:rPr lang="en-US" dirty="0"/>
              <a:t>Architecture in the service of the spiritual and sacred</a:t>
            </a:r>
          </a:p>
        </p:txBody>
      </p:sp>
      <p:pic>
        <p:nvPicPr>
          <p:cNvPr id="9" name="Picture 8">
            <a:extLst>
              <a:ext uri="{FF2B5EF4-FFF2-40B4-BE49-F238E27FC236}">
                <a16:creationId xmlns:a16="http://schemas.microsoft.com/office/drawing/2014/main" id="{1760EB0B-A8C4-7843-95D0-AFD01D0E225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9264" y="1363851"/>
            <a:ext cx="8429787" cy="3317001"/>
          </a:xfrm>
          <a:prstGeom prst="rect">
            <a:avLst/>
          </a:prstGeom>
        </p:spPr>
      </p:pic>
    </p:spTree>
    <p:custDataLst>
      <p:tags r:id="rId1"/>
    </p:custDataLst>
    <p:extLst>
      <p:ext uri="{BB962C8B-B14F-4D97-AF65-F5344CB8AC3E}">
        <p14:creationId xmlns:p14="http://schemas.microsoft.com/office/powerpoint/2010/main" val="687141871"/>
      </p:ext>
    </p:extLst>
  </p:cSld>
  <p:clrMapOvr>
    <a:masterClrMapping/>
  </p:clrMapOvr>
  <mc:AlternateContent xmlns:mc="http://schemas.openxmlformats.org/markup-compatibility/2006" xmlns:p14="http://schemas.microsoft.com/office/powerpoint/2010/main">
    <mc:Choice Requires="p14">
      <p:transition spd="slow" p14:dur="10000" advTm="6937"/>
    </mc:Choice>
    <mc:Fallback xmlns="">
      <p:transition spd="slow" advTm="7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9E48C-E845-634F-9D69-C098B29290EA}"/>
              </a:ext>
            </a:extLst>
          </p:cNvPr>
          <p:cNvSpPr>
            <a:spLocks noGrp="1"/>
          </p:cNvSpPr>
          <p:nvPr>
            <p:ph type="title"/>
          </p:nvPr>
        </p:nvSpPr>
        <p:spPr>
          <a:xfrm>
            <a:off x="838200" y="365125"/>
            <a:ext cx="10515600" cy="1325563"/>
          </a:xfrm>
        </p:spPr>
        <p:txBody>
          <a:bodyPr/>
          <a:lstStyle/>
          <a:p>
            <a:r>
              <a:rPr lang="en-US" dirty="0"/>
              <a:t>“My Way” and “Our Way” – architects, artists, Frank Sinatra and the Jewish people</a:t>
            </a:r>
          </a:p>
        </p:txBody>
      </p:sp>
      <p:sp>
        <p:nvSpPr>
          <p:cNvPr id="3" name="Content Placeholder 2">
            <a:extLst>
              <a:ext uri="{FF2B5EF4-FFF2-40B4-BE49-F238E27FC236}">
                <a16:creationId xmlns:a16="http://schemas.microsoft.com/office/drawing/2014/main" id="{B588BB9D-F949-AF4E-BAAF-C9826519FA99}"/>
              </a:ext>
            </a:extLst>
          </p:cNvPr>
          <p:cNvSpPr>
            <a:spLocks noGrp="1"/>
          </p:cNvSpPr>
          <p:nvPr>
            <p:ph idx="1"/>
          </p:nvPr>
        </p:nvSpPr>
        <p:spPr/>
        <p:txBody>
          <a:bodyPr/>
          <a:lstStyle/>
          <a:p>
            <a:endParaRPr lang="en-US" sz="2400" dirty="0"/>
          </a:p>
          <a:p>
            <a:r>
              <a:rPr lang="en-US" dirty="0"/>
              <a:t>Temple Isaiah celebrates “our way” -  our unique facilities, which reflect deep-rooted Jewish tradition in a Palm Springs setting.</a:t>
            </a:r>
          </a:p>
          <a:p>
            <a:r>
              <a:rPr lang="en-US" dirty="0"/>
              <a:t>Each architect and artist "planned each chartered course, each careful step along the </a:t>
            </a:r>
            <a:r>
              <a:rPr lang="en-US" dirty="0" err="1"/>
              <a:t>biway</a:t>
            </a:r>
            <a:r>
              <a:rPr lang="en-US" dirty="0"/>
              <a:t>”</a:t>
            </a:r>
          </a:p>
          <a:p>
            <a:r>
              <a:rPr lang="en-US" dirty="0"/>
              <a:t>Over the years many, including Frank Sinatra, helped make the efforts possible</a:t>
            </a:r>
            <a:r>
              <a:rPr lang="en-US" sz="2400" dirty="0"/>
              <a:t>.</a:t>
            </a:r>
            <a:endParaRPr lang="en-US" sz="2000" dirty="0"/>
          </a:p>
          <a:p>
            <a:endParaRPr lang="en-US" dirty="0"/>
          </a:p>
          <a:p>
            <a:endParaRPr lang="en-US" dirty="0"/>
          </a:p>
        </p:txBody>
      </p:sp>
      <p:sp>
        <p:nvSpPr>
          <p:cNvPr id="4" name="Footer Placeholder 3">
            <a:extLst>
              <a:ext uri="{FF2B5EF4-FFF2-40B4-BE49-F238E27FC236}">
                <a16:creationId xmlns:a16="http://schemas.microsoft.com/office/drawing/2014/main" id="{72F0D4F5-8F9A-5644-9D23-CE784F8BB6D9}"/>
              </a:ext>
            </a:extLst>
          </p:cNvPr>
          <p:cNvSpPr>
            <a:spLocks noGrp="1"/>
          </p:cNvSpPr>
          <p:nvPr>
            <p:ph type="ftr" sz="quarter" idx="11"/>
          </p:nvPr>
        </p:nvSpPr>
        <p:spPr/>
        <p:txBody>
          <a:bodyPr/>
          <a:lstStyle/>
          <a:p>
            <a:r>
              <a:rPr lang="en-US" dirty="0"/>
              <a:t>Architecture in the service of the spiritual and sacred</a:t>
            </a:r>
          </a:p>
        </p:txBody>
      </p:sp>
    </p:spTree>
    <p:extLst>
      <p:ext uri="{BB962C8B-B14F-4D97-AF65-F5344CB8AC3E}">
        <p14:creationId xmlns:p14="http://schemas.microsoft.com/office/powerpoint/2010/main" val="4041277466"/>
      </p:ext>
    </p:extLst>
  </p:cSld>
  <p:clrMapOvr>
    <a:masterClrMapping/>
  </p:clrMapOvr>
  <mc:AlternateContent xmlns:mc="http://schemas.openxmlformats.org/markup-compatibility/2006" xmlns:p14="http://schemas.microsoft.com/office/powerpoint/2010/main">
    <mc:Choice Requires="p14">
      <p:transition spd="slow" p14:dur="10000" advTm="13000"/>
    </mc:Choice>
    <mc:Fallback xmlns="">
      <p:transition spd="slow" advTm="7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F4812-8ADA-2F41-A4BA-FA7D7F012978}"/>
              </a:ext>
            </a:extLst>
          </p:cNvPr>
          <p:cNvSpPr>
            <a:spLocks noGrp="1"/>
          </p:cNvSpPr>
          <p:nvPr>
            <p:ph type="title"/>
          </p:nvPr>
        </p:nvSpPr>
        <p:spPr>
          <a:xfrm>
            <a:off x="838200" y="365125"/>
            <a:ext cx="10515600" cy="1325563"/>
          </a:xfrm>
        </p:spPr>
        <p:txBody>
          <a:bodyPr/>
          <a:lstStyle/>
          <a:p>
            <a:r>
              <a:rPr lang="en-US" dirty="0"/>
              <a:t>Leaders are remembered</a:t>
            </a:r>
          </a:p>
        </p:txBody>
      </p:sp>
      <p:pic>
        <p:nvPicPr>
          <p:cNvPr id="8" name="Content Placeholder 7">
            <a:extLst>
              <a:ext uri="{FF2B5EF4-FFF2-40B4-BE49-F238E27FC236}">
                <a16:creationId xmlns:a16="http://schemas.microsoft.com/office/drawing/2014/main" id="{DA9782F7-2DE4-5E4D-8DF2-D2472672B99E}"/>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28600" y="1385888"/>
            <a:ext cx="4741333" cy="4656138"/>
          </a:xfrm>
        </p:spPr>
      </p:pic>
      <p:sp>
        <p:nvSpPr>
          <p:cNvPr id="4" name="Footer Placeholder 3">
            <a:extLst>
              <a:ext uri="{FF2B5EF4-FFF2-40B4-BE49-F238E27FC236}">
                <a16:creationId xmlns:a16="http://schemas.microsoft.com/office/drawing/2014/main" id="{D077E770-524D-E444-8AE5-FCFA6F741317}"/>
              </a:ext>
            </a:extLst>
          </p:cNvPr>
          <p:cNvSpPr>
            <a:spLocks noGrp="1"/>
          </p:cNvSpPr>
          <p:nvPr>
            <p:ph type="ftr" sz="quarter" idx="11"/>
          </p:nvPr>
        </p:nvSpPr>
        <p:spPr/>
        <p:txBody>
          <a:bodyPr/>
          <a:lstStyle/>
          <a:p>
            <a:r>
              <a:rPr lang="en-US" dirty="0"/>
              <a:t>Architecture in the service of the spiritual and sacred</a:t>
            </a:r>
          </a:p>
        </p:txBody>
      </p:sp>
      <p:pic>
        <p:nvPicPr>
          <p:cNvPr id="9" name="Content Placeholder 5">
            <a:extLst>
              <a:ext uri="{FF2B5EF4-FFF2-40B4-BE49-F238E27FC236}">
                <a16:creationId xmlns:a16="http://schemas.microsoft.com/office/drawing/2014/main" id="{CD2D94AE-8312-4346-BD8F-DF6D530711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05400" y="1385888"/>
            <a:ext cx="2896868" cy="4351338"/>
          </a:xfrm>
          <a:prstGeom prst="rect">
            <a:avLst/>
          </a:prstGeom>
        </p:spPr>
      </p:pic>
    </p:spTree>
    <p:extLst>
      <p:ext uri="{BB962C8B-B14F-4D97-AF65-F5344CB8AC3E}">
        <p14:creationId xmlns:p14="http://schemas.microsoft.com/office/powerpoint/2010/main" val="3315638742"/>
      </p:ext>
    </p:extLst>
  </p:cSld>
  <p:clrMapOvr>
    <a:masterClrMapping/>
  </p:clrMapOvr>
  <mc:AlternateContent xmlns:mc="http://schemas.openxmlformats.org/markup-compatibility/2006" xmlns:p14="http://schemas.microsoft.com/office/powerpoint/2010/main">
    <mc:Choice Requires="p14">
      <p:transition spd="slow" p14:dur="10000" advTm="8175"/>
    </mc:Choice>
    <mc:Fallback xmlns="">
      <p:transition spd="slow" advTm="7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02B19-9834-A64E-AC4A-D1A0900884E1}"/>
              </a:ext>
            </a:extLst>
          </p:cNvPr>
          <p:cNvSpPr>
            <a:spLocks noGrp="1"/>
          </p:cNvSpPr>
          <p:nvPr>
            <p:ph type="title"/>
          </p:nvPr>
        </p:nvSpPr>
        <p:spPr>
          <a:xfrm>
            <a:off x="838200" y="365125"/>
            <a:ext cx="10515600" cy="1325563"/>
          </a:xfrm>
        </p:spPr>
        <p:txBody>
          <a:bodyPr/>
          <a:lstStyle/>
          <a:p>
            <a:endParaRPr lang="en-US" dirty="0"/>
          </a:p>
        </p:txBody>
      </p:sp>
      <p:pic>
        <p:nvPicPr>
          <p:cNvPr id="6" name="Content Placeholder 5">
            <a:extLst>
              <a:ext uri="{FF2B5EF4-FFF2-40B4-BE49-F238E27FC236}">
                <a16:creationId xmlns:a16="http://schemas.microsoft.com/office/drawing/2014/main" id="{9BFD90FB-FCFA-CB40-A357-BF5E1A261BD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73064" y="365125"/>
            <a:ext cx="7375780" cy="5760720"/>
          </a:xfrm>
        </p:spPr>
      </p:pic>
      <p:sp>
        <p:nvSpPr>
          <p:cNvPr id="4" name="Footer Placeholder 3">
            <a:extLst>
              <a:ext uri="{FF2B5EF4-FFF2-40B4-BE49-F238E27FC236}">
                <a16:creationId xmlns:a16="http://schemas.microsoft.com/office/drawing/2014/main" id="{2CFCF1E8-D306-BD43-A6E4-FC338C073FF6}"/>
              </a:ext>
            </a:extLst>
          </p:cNvPr>
          <p:cNvSpPr>
            <a:spLocks noGrp="1"/>
          </p:cNvSpPr>
          <p:nvPr>
            <p:ph type="ftr" sz="quarter" idx="11"/>
          </p:nvPr>
        </p:nvSpPr>
        <p:spPr/>
        <p:txBody>
          <a:bodyPr/>
          <a:lstStyle/>
          <a:p>
            <a:r>
              <a:rPr lang="en-US" dirty="0"/>
              <a:t>Architecture in the service of the spiritual and sacred</a:t>
            </a:r>
          </a:p>
        </p:txBody>
      </p:sp>
      <p:sp>
        <p:nvSpPr>
          <p:cNvPr id="7" name="TextBox 6">
            <a:extLst>
              <a:ext uri="{FF2B5EF4-FFF2-40B4-BE49-F238E27FC236}">
                <a16:creationId xmlns:a16="http://schemas.microsoft.com/office/drawing/2014/main" id="{A5F740D9-B6D8-0A45-823B-46E3CFC068A6}"/>
              </a:ext>
            </a:extLst>
          </p:cNvPr>
          <p:cNvSpPr txBox="1"/>
          <p:nvPr/>
        </p:nvSpPr>
        <p:spPr>
          <a:xfrm>
            <a:off x="7854996" y="2076772"/>
            <a:ext cx="3192651" cy="1384995"/>
          </a:xfrm>
          <a:prstGeom prst="rect">
            <a:avLst/>
          </a:prstGeom>
          <a:noFill/>
        </p:spPr>
        <p:txBody>
          <a:bodyPr wrap="square" rtlCol="0">
            <a:spAutoFit/>
          </a:bodyPr>
          <a:lstStyle/>
          <a:p>
            <a:r>
              <a:rPr lang="en-US" sz="2800" b="1" dirty="0"/>
              <a:t>Multi-purpose use of chapel in the 1950’s</a:t>
            </a:r>
          </a:p>
        </p:txBody>
      </p:sp>
    </p:spTree>
    <p:extLst>
      <p:ext uri="{BB962C8B-B14F-4D97-AF65-F5344CB8AC3E}">
        <p14:creationId xmlns:p14="http://schemas.microsoft.com/office/powerpoint/2010/main" val="1683000715"/>
      </p:ext>
    </p:extLst>
  </p:cSld>
  <p:clrMapOvr>
    <a:masterClrMapping/>
  </p:clrMapOvr>
  <mc:AlternateContent xmlns:mc="http://schemas.openxmlformats.org/markup-compatibility/2006" xmlns:p14="http://schemas.microsoft.com/office/powerpoint/2010/main">
    <mc:Choice Requires="p14">
      <p:transition spd="slow" p14:dur="10000" advTm="9051"/>
    </mc:Choice>
    <mc:Fallback xmlns="">
      <p:transition spd="slow" advTm="7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BD4FE-5634-FD45-BBC4-F792B103C31B}"/>
              </a:ext>
            </a:extLst>
          </p:cNvPr>
          <p:cNvSpPr>
            <a:spLocks noGrp="1"/>
          </p:cNvSpPr>
          <p:nvPr>
            <p:ph type="title"/>
          </p:nvPr>
        </p:nvSpPr>
        <p:spPr>
          <a:xfrm>
            <a:off x="838200" y="365125"/>
            <a:ext cx="10515600" cy="1325563"/>
          </a:xfrm>
        </p:spPr>
        <p:txBody>
          <a:bodyPr/>
          <a:lstStyle/>
          <a:p>
            <a:r>
              <a:rPr lang="en-US" dirty="0"/>
              <a:t>Dedications</a:t>
            </a:r>
          </a:p>
        </p:txBody>
      </p:sp>
      <p:pic>
        <p:nvPicPr>
          <p:cNvPr id="6" name="Content Placeholder 5">
            <a:extLst>
              <a:ext uri="{FF2B5EF4-FFF2-40B4-BE49-F238E27FC236}">
                <a16:creationId xmlns:a16="http://schemas.microsoft.com/office/drawing/2014/main" id="{1C2A4B7E-FCDE-3049-A730-E289746A2E88}"/>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18744" y="1300142"/>
            <a:ext cx="3730752" cy="4974336"/>
          </a:xfrm>
        </p:spPr>
      </p:pic>
      <p:sp>
        <p:nvSpPr>
          <p:cNvPr id="4" name="Footer Placeholder 3">
            <a:extLst>
              <a:ext uri="{FF2B5EF4-FFF2-40B4-BE49-F238E27FC236}">
                <a16:creationId xmlns:a16="http://schemas.microsoft.com/office/drawing/2014/main" id="{BEDECE2C-642C-8A47-9D0B-2B78A62C544C}"/>
              </a:ext>
            </a:extLst>
          </p:cNvPr>
          <p:cNvSpPr>
            <a:spLocks noGrp="1"/>
          </p:cNvSpPr>
          <p:nvPr>
            <p:ph type="ftr" sz="quarter" idx="11"/>
          </p:nvPr>
        </p:nvSpPr>
        <p:spPr/>
        <p:txBody>
          <a:bodyPr/>
          <a:lstStyle/>
          <a:p>
            <a:r>
              <a:rPr lang="en-US" dirty="0"/>
              <a:t>Architecture in the service of the spiritual and sacred</a:t>
            </a:r>
          </a:p>
        </p:txBody>
      </p:sp>
      <p:pic>
        <p:nvPicPr>
          <p:cNvPr id="7" name="Content Placeholder 5">
            <a:extLst>
              <a:ext uri="{FF2B5EF4-FFF2-40B4-BE49-F238E27FC236}">
                <a16:creationId xmlns:a16="http://schemas.microsoft.com/office/drawing/2014/main" id="{56C1D0F6-4417-0242-AF36-9F2A0CF1FA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95231" y="365125"/>
            <a:ext cx="5106817" cy="3831256"/>
          </a:xfrm>
          <a:prstGeom prst="rect">
            <a:avLst/>
          </a:prstGeom>
        </p:spPr>
      </p:pic>
    </p:spTree>
    <p:extLst>
      <p:ext uri="{BB962C8B-B14F-4D97-AF65-F5344CB8AC3E}">
        <p14:creationId xmlns:p14="http://schemas.microsoft.com/office/powerpoint/2010/main" val="1906744437"/>
      </p:ext>
    </p:extLst>
  </p:cSld>
  <p:clrMapOvr>
    <a:masterClrMapping/>
  </p:clrMapOvr>
  <mc:AlternateContent xmlns:mc="http://schemas.openxmlformats.org/markup-compatibility/2006" xmlns:p14="http://schemas.microsoft.com/office/powerpoint/2010/main">
    <mc:Choice Requires="p14">
      <p:transition spd="slow" p14:dur="10000" advTm="7083"/>
    </mc:Choice>
    <mc:Fallback xmlns="">
      <p:transition spd="slow" advTm="7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CD419-AA0C-7743-A479-9D8563231F0D}"/>
              </a:ext>
            </a:extLst>
          </p:cNvPr>
          <p:cNvSpPr>
            <a:spLocks noGrp="1"/>
          </p:cNvSpPr>
          <p:nvPr>
            <p:ph type="title"/>
          </p:nvPr>
        </p:nvSpPr>
        <p:spPr>
          <a:xfrm>
            <a:off x="838200" y="365125"/>
            <a:ext cx="10515600" cy="1325563"/>
          </a:xfrm>
        </p:spPr>
        <p:txBody>
          <a:bodyPr/>
          <a:lstStyle/>
          <a:p>
            <a:endParaRPr lang="en-US" dirty="0"/>
          </a:p>
        </p:txBody>
      </p:sp>
      <p:pic>
        <p:nvPicPr>
          <p:cNvPr id="6" name="Content Placeholder 5">
            <a:extLst>
              <a:ext uri="{FF2B5EF4-FFF2-40B4-BE49-F238E27FC236}">
                <a16:creationId xmlns:a16="http://schemas.microsoft.com/office/drawing/2014/main" id="{0C3698BE-F431-0742-BCBA-FE9EA68E9B9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58233" y="328591"/>
            <a:ext cx="7734299" cy="5450386"/>
          </a:xfrm>
          <a:prstGeom prst="rect">
            <a:avLst/>
          </a:prstGeom>
        </p:spPr>
      </p:pic>
      <p:sp>
        <p:nvSpPr>
          <p:cNvPr id="4" name="Footer Placeholder 3">
            <a:extLst>
              <a:ext uri="{FF2B5EF4-FFF2-40B4-BE49-F238E27FC236}">
                <a16:creationId xmlns:a16="http://schemas.microsoft.com/office/drawing/2014/main" id="{DC344D1A-925C-A044-AA37-96F267013B24}"/>
              </a:ext>
            </a:extLst>
          </p:cNvPr>
          <p:cNvSpPr>
            <a:spLocks noGrp="1"/>
          </p:cNvSpPr>
          <p:nvPr>
            <p:ph type="ftr" sz="quarter" idx="11"/>
          </p:nvPr>
        </p:nvSpPr>
        <p:spPr/>
        <p:txBody>
          <a:bodyPr/>
          <a:lstStyle/>
          <a:p>
            <a:r>
              <a:rPr lang="en-US" dirty="0"/>
              <a:t>Architecture in the service of the spiritual and sacred</a:t>
            </a:r>
          </a:p>
        </p:txBody>
      </p:sp>
      <p:sp>
        <p:nvSpPr>
          <p:cNvPr id="3" name="TextBox 2">
            <a:extLst>
              <a:ext uri="{FF2B5EF4-FFF2-40B4-BE49-F238E27FC236}">
                <a16:creationId xmlns:a16="http://schemas.microsoft.com/office/drawing/2014/main" id="{87330F3C-7F21-7F48-9A7A-30DCBDF62BD0}"/>
              </a:ext>
            </a:extLst>
          </p:cNvPr>
          <p:cNvSpPr txBox="1"/>
          <p:nvPr/>
        </p:nvSpPr>
        <p:spPr>
          <a:xfrm>
            <a:off x="8398933" y="1930400"/>
            <a:ext cx="3149600" cy="2246769"/>
          </a:xfrm>
          <a:prstGeom prst="rect">
            <a:avLst/>
          </a:prstGeom>
          <a:noFill/>
        </p:spPr>
        <p:txBody>
          <a:bodyPr wrap="square" rtlCol="0">
            <a:spAutoFit/>
          </a:bodyPr>
          <a:lstStyle/>
          <a:p>
            <a:r>
              <a:rPr lang="en-US" sz="2800" b="1" dirty="0"/>
              <a:t>The 1960 dedication of the expanded school wing. Mayor Frank </a:t>
            </a:r>
            <a:r>
              <a:rPr lang="en-US" sz="2800" b="1" dirty="0" err="1"/>
              <a:t>Bogert</a:t>
            </a:r>
            <a:r>
              <a:rPr lang="en-US" sz="2800" b="1" dirty="0"/>
              <a:t> attended.</a:t>
            </a:r>
          </a:p>
        </p:txBody>
      </p:sp>
    </p:spTree>
    <p:extLst>
      <p:ext uri="{BB962C8B-B14F-4D97-AF65-F5344CB8AC3E}">
        <p14:creationId xmlns:p14="http://schemas.microsoft.com/office/powerpoint/2010/main" val="1074789305"/>
      </p:ext>
    </p:extLst>
  </p:cSld>
  <p:clrMapOvr>
    <a:masterClrMapping/>
  </p:clrMapOvr>
  <mc:AlternateContent xmlns:mc="http://schemas.openxmlformats.org/markup-compatibility/2006" xmlns:p14="http://schemas.microsoft.com/office/powerpoint/2010/main">
    <mc:Choice Requires="p14">
      <p:transition spd="slow" p14:dur="10000" advTm="5586"/>
    </mc:Choice>
    <mc:Fallback xmlns="">
      <p:transition spd="slow" advTm="7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D7E7C-3927-094E-A497-9CA865957C78}"/>
              </a:ext>
            </a:extLst>
          </p:cNvPr>
          <p:cNvSpPr>
            <a:spLocks noGrp="1"/>
          </p:cNvSpPr>
          <p:nvPr>
            <p:ph type="title"/>
          </p:nvPr>
        </p:nvSpPr>
        <p:spPr>
          <a:xfrm>
            <a:off x="838200" y="365125"/>
            <a:ext cx="10515600" cy="1325563"/>
          </a:xfrm>
        </p:spPr>
        <p:txBody>
          <a:bodyPr/>
          <a:lstStyle/>
          <a:p>
            <a:endParaRPr lang="en-US" dirty="0"/>
          </a:p>
        </p:txBody>
      </p:sp>
      <p:sp>
        <p:nvSpPr>
          <p:cNvPr id="4" name="Footer Placeholder 3">
            <a:extLst>
              <a:ext uri="{FF2B5EF4-FFF2-40B4-BE49-F238E27FC236}">
                <a16:creationId xmlns:a16="http://schemas.microsoft.com/office/drawing/2014/main" id="{1734B01F-B515-4441-85C5-6547A19612B2}"/>
              </a:ext>
            </a:extLst>
          </p:cNvPr>
          <p:cNvSpPr>
            <a:spLocks noGrp="1"/>
          </p:cNvSpPr>
          <p:nvPr>
            <p:ph type="ftr" sz="quarter" idx="11"/>
          </p:nvPr>
        </p:nvSpPr>
        <p:spPr/>
        <p:txBody>
          <a:bodyPr/>
          <a:lstStyle/>
          <a:p>
            <a:r>
              <a:rPr lang="en-US" dirty="0"/>
              <a:t>Architecture in the service of the spiritual and sacred</a:t>
            </a:r>
          </a:p>
        </p:txBody>
      </p:sp>
      <p:pic>
        <p:nvPicPr>
          <p:cNvPr id="5" name="Picture 4">
            <a:extLst>
              <a:ext uri="{FF2B5EF4-FFF2-40B4-BE49-F238E27FC236}">
                <a16:creationId xmlns:a16="http://schemas.microsoft.com/office/drawing/2014/main" id="{1A108277-F62A-B745-B26E-D7D84B771D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692" y="257914"/>
            <a:ext cx="4663440" cy="6217920"/>
          </a:xfrm>
          <a:prstGeom prst="rect">
            <a:avLst/>
          </a:prstGeom>
        </p:spPr>
      </p:pic>
      <p:sp>
        <p:nvSpPr>
          <p:cNvPr id="8" name="Content Placeholder 7">
            <a:extLst>
              <a:ext uri="{FF2B5EF4-FFF2-40B4-BE49-F238E27FC236}">
                <a16:creationId xmlns:a16="http://schemas.microsoft.com/office/drawing/2014/main" id="{14F28C99-1E50-1F46-B901-6A5963EF02B2}"/>
              </a:ext>
            </a:extLst>
          </p:cNvPr>
          <p:cNvSpPr>
            <a:spLocks noGrp="1"/>
          </p:cNvSpPr>
          <p:nvPr>
            <p:ph idx="1"/>
          </p:nvPr>
        </p:nvSpPr>
        <p:spPr/>
        <p:txBody>
          <a:bodyPr/>
          <a:lstStyle/>
          <a:p>
            <a:endParaRPr lang="en-US" dirty="0"/>
          </a:p>
        </p:txBody>
      </p:sp>
      <p:sp>
        <p:nvSpPr>
          <p:cNvPr id="10" name="TextBox 9">
            <a:extLst>
              <a:ext uri="{FF2B5EF4-FFF2-40B4-BE49-F238E27FC236}">
                <a16:creationId xmlns:a16="http://schemas.microsoft.com/office/drawing/2014/main" id="{E895E368-2123-3A4B-9650-8575642EC727}"/>
              </a:ext>
            </a:extLst>
          </p:cNvPr>
          <p:cNvSpPr txBox="1"/>
          <p:nvPr/>
        </p:nvSpPr>
        <p:spPr>
          <a:xfrm>
            <a:off x="6096000" y="1294013"/>
            <a:ext cx="5257800" cy="2677656"/>
          </a:xfrm>
          <a:prstGeom prst="rect">
            <a:avLst/>
          </a:prstGeom>
          <a:noFill/>
        </p:spPr>
        <p:txBody>
          <a:bodyPr wrap="square" rtlCol="0">
            <a:spAutoFit/>
          </a:bodyPr>
          <a:lstStyle/>
          <a:p>
            <a:r>
              <a:rPr lang="en-US" sz="2800" b="1" dirty="0"/>
              <a:t>Highlighting Jewish ceremonial objects:</a:t>
            </a:r>
          </a:p>
          <a:p>
            <a:endParaRPr lang="en-US" sz="2800" b="1" dirty="0"/>
          </a:p>
          <a:p>
            <a:r>
              <a:rPr lang="en-US" sz="2800" b="1" dirty="0"/>
              <a:t>Torah crowns</a:t>
            </a:r>
          </a:p>
          <a:p>
            <a:endParaRPr lang="en-US" sz="2800" b="1" dirty="0"/>
          </a:p>
          <a:p>
            <a:r>
              <a:rPr lang="en-US" sz="2800" b="1" dirty="0"/>
              <a:t>A shofar</a:t>
            </a:r>
          </a:p>
        </p:txBody>
      </p:sp>
      <p:cxnSp>
        <p:nvCxnSpPr>
          <p:cNvPr id="12" name="Straight Connector 11">
            <a:extLst>
              <a:ext uri="{FF2B5EF4-FFF2-40B4-BE49-F238E27FC236}">
                <a16:creationId xmlns:a16="http://schemas.microsoft.com/office/drawing/2014/main" id="{D8E8F430-0101-C545-92AD-59A548EAD78D}"/>
              </a:ext>
            </a:extLst>
          </p:cNvPr>
          <p:cNvCxnSpPr>
            <a:cxnSpLocks/>
          </p:cNvCxnSpPr>
          <p:nvPr/>
        </p:nvCxnSpPr>
        <p:spPr>
          <a:xfrm flipH="1" flipV="1">
            <a:off x="4887312" y="2632841"/>
            <a:ext cx="1324302" cy="157656"/>
          </a:xfrm>
          <a:prstGeom prst="line">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0A400D1-B07B-A34E-AC97-2FEE8F14ABD3}"/>
              </a:ext>
            </a:extLst>
          </p:cNvPr>
          <p:cNvCxnSpPr/>
          <p:nvPr/>
        </p:nvCxnSpPr>
        <p:spPr>
          <a:xfrm flipH="1">
            <a:off x="1876097" y="2963917"/>
            <a:ext cx="4335517" cy="0"/>
          </a:xfrm>
          <a:prstGeom prst="line">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BA51D74-B650-C847-BF58-B31C28CA446C}"/>
              </a:ext>
            </a:extLst>
          </p:cNvPr>
          <p:cNvCxnSpPr/>
          <p:nvPr/>
        </p:nvCxnSpPr>
        <p:spPr>
          <a:xfrm flipH="1">
            <a:off x="2743200" y="3689131"/>
            <a:ext cx="3352800" cy="1024759"/>
          </a:xfrm>
          <a:prstGeom prst="line">
            <a:avLst/>
          </a:prstGeom>
          <a:ln w="730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7867173"/>
      </p:ext>
    </p:extLst>
  </p:cSld>
  <p:clrMapOvr>
    <a:masterClrMapping/>
  </p:clrMapOvr>
  <mc:AlternateContent xmlns:mc="http://schemas.openxmlformats.org/markup-compatibility/2006" xmlns:p14="http://schemas.microsoft.com/office/powerpoint/2010/main">
    <mc:Choice Requires="p14">
      <p:transition spd="slow" p14:dur="10000" advTm="7139"/>
    </mc:Choice>
    <mc:Fallback xmlns="">
      <p:transition spd="slow" advTm="7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6BDFF-995E-F944-95C4-877350AA1A78}"/>
              </a:ext>
            </a:extLst>
          </p:cNvPr>
          <p:cNvSpPr>
            <a:spLocks noGrp="1"/>
          </p:cNvSpPr>
          <p:nvPr>
            <p:ph type="title"/>
          </p:nvPr>
        </p:nvSpPr>
        <p:spPr>
          <a:xfrm>
            <a:off x="838200" y="365125"/>
            <a:ext cx="10515600" cy="1325563"/>
          </a:xfrm>
        </p:spPr>
        <p:txBody>
          <a:bodyPr/>
          <a:lstStyle/>
          <a:p>
            <a:r>
              <a:rPr lang="en-US" dirty="0"/>
              <a:t>Simhat Torah -</a:t>
            </a:r>
            <a:br>
              <a:rPr lang="en-US" dirty="0"/>
            </a:br>
            <a:r>
              <a:rPr lang="en-US" dirty="0"/>
              <a:t>celebrating the Torah</a:t>
            </a:r>
          </a:p>
        </p:txBody>
      </p:sp>
      <p:sp>
        <p:nvSpPr>
          <p:cNvPr id="4" name="Footer Placeholder 3">
            <a:extLst>
              <a:ext uri="{FF2B5EF4-FFF2-40B4-BE49-F238E27FC236}">
                <a16:creationId xmlns:a16="http://schemas.microsoft.com/office/drawing/2014/main" id="{433DD6C1-C3E0-CF41-85B8-DF71A391FD67}"/>
              </a:ext>
            </a:extLst>
          </p:cNvPr>
          <p:cNvSpPr>
            <a:spLocks noGrp="1"/>
          </p:cNvSpPr>
          <p:nvPr>
            <p:ph type="ftr" sz="quarter" idx="11"/>
          </p:nvPr>
        </p:nvSpPr>
        <p:spPr/>
        <p:txBody>
          <a:bodyPr/>
          <a:lstStyle/>
          <a:p>
            <a:r>
              <a:rPr lang="en-US" dirty="0"/>
              <a:t>Architecture in the service of the spiritual and sacred</a:t>
            </a:r>
          </a:p>
        </p:txBody>
      </p:sp>
      <p:pic>
        <p:nvPicPr>
          <p:cNvPr id="16" name="Picture 15">
            <a:extLst>
              <a:ext uri="{FF2B5EF4-FFF2-40B4-BE49-F238E27FC236}">
                <a16:creationId xmlns:a16="http://schemas.microsoft.com/office/drawing/2014/main" id="{C52A01AA-43EE-6B45-A8FA-ABE2DDEF1D2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27506" y="365125"/>
            <a:ext cx="5461000" cy="2438400"/>
          </a:xfrm>
          <a:prstGeom prst="rect">
            <a:avLst/>
          </a:prstGeom>
        </p:spPr>
      </p:pic>
      <p:pic>
        <p:nvPicPr>
          <p:cNvPr id="18" name="Picture 17">
            <a:extLst>
              <a:ext uri="{FF2B5EF4-FFF2-40B4-BE49-F238E27FC236}">
                <a16:creationId xmlns:a16="http://schemas.microsoft.com/office/drawing/2014/main" id="{5ED6E7E7-7BAA-B344-9201-976CFAB110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3494" y="3549650"/>
            <a:ext cx="3635106" cy="2806700"/>
          </a:xfrm>
          <a:prstGeom prst="rect">
            <a:avLst/>
          </a:prstGeom>
        </p:spPr>
      </p:pic>
      <p:pic>
        <p:nvPicPr>
          <p:cNvPr id="14" name="Content Placeholder 13">
            <a:extLst>
              <a:ext uri="{FF2B5EF4-FFF2-40B4-BE49-F238E27FC236}">
                <a16:creationId xmlns:a16="http://schemas.microsoft.com/office/drawing/2014/main" id="{2D3F6D7E-E026-444B-BB6F-BCBFB58909F9}"/>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3581400" y="2297113"/>
            <a:ext cx="5029200" cy="2946400"/>
          </a:xfrm>
        </p:spPr>
      </p:pic>
    </p:spTree>
    <p:extLst>
      <p:ext uri="{BB962C8B-B14F-4D97-AF65-F5344CB8AC3E}">
        <p14:creationId xmlns:p14="http://schemas.microsoft.com/office/powerpoint/2010/main" val="3071047014"/>
      </p:ext>
    </p:extLst>
  </p:cSld>
  <p:clrMapOvr>
    <a:masterClrMapping/>
  </p:clrMapOvr>
  <mc:AlternateContent xmlns:mc="http://schemas.openxmlformats.org/markup-compatibility/2006" xmlns:p14="http://schemas.microsoft.com/office/powerpoint/2010/main">
    <mc:Choice Requires="p14">
      <p:transition spd="slow" p14:dur="10000" advTm="7965"/>
    </mc:Choice>
    <mc:Fallback xmlns="">
      <p:transition spd="slow" advTm="7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98ADF-4AA1-344B-A4B8-D31A646ECC57}"/>
              </a:ext>
            </a:extLst>
          </p:cNvPr>
          <p:cNvSpPr>
            <a:spLocks noGrp="1"/>
          </p:cNvSpPr>
          <p:nvPr>
            <p:ph type="title"/>
          </p:nvPr>
        </p:nvSpPr>
        <p:spPr>
          <a:xfrm>
            <a:off x="838200" y="365125"/>
            <a:ext cx="10515600" cy="1325563"/>
          </a:xfrm>
        </p:spPr>
        <p:txBody>
          <a:bodyPr/>
          <a:lstStyle/>
          <a:p>
            <a:r>
              <a:rPr lang="en-US" dirty="0"/>
              <a:t>Passover Seder in the Warsaw Ballroom</a:t>
            </a:r>
          </a:p>
        </p:txBody>
      </p:sp>
      <p:sp>
        <p:nvSpPr>
          <p:cNvPr id="4" name="Footer Placeholder 3">
            <a:extLst>
              <a:ext uri="{FF2B5EF4-FFF2-40B4-BE49-F238E27FC236}">
                <a16:creationId xmlns:a16="http://schemas.microsoft.com/office/drawing/2014/main" id="{CC9114FC-D57D-6D4C-9B76-6EBA2CD996C0}"/>
              </a:ext>
            </a:extLst>
          </p:cNvPr>
          <p:cNvSpPr>
            <a:spLocks noGrp="1"/>
          </p:cNvSpPr>
          <p:nvPr>
            <p:ph type="ftr" sz="quarter" idx="11"/>
          </p:nvPr>
        </p:nvSpPr>
        <p:spPr/>
        <p:txBody>
          <a:bodyPr/>
          <a:lstStyle/>
          <a:p>
            <a:r>
              <a:rPr lang="en-US" dirty="0"/>
              <a:t>Architecture in the service of the spiritual and sacred</a:t>
            </a:r>
          </a:p>
        </p:txBody>
      </p:sp>
      <p:pic>
        <p:nvPicPr>
          <p:cNvPr id="8" name="Picture 7">
            <a:extLst>
              <a:ext uri="{FF2B5EF4-FFF2-40B4-BE49-F238E27FC236}">
                <a16:creationId xmlns:a16="http://schemas.microsoft.com/office/drawing/2014/main" id="{3AA49D42-646B-7440-A028-175785ACE0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77986" y="1326162"/>
            <a:ext cx="5482336" cy="2905252"/>
          </a:xfrm>
          <a:prstGeom prst="rect">
            <a:avLst/>
          </a:prstGeom>
        </p:spPr>
      </p:pic>
      <p:pic>
        <p:nvPicPr>
          <p:cNvPr id="6" name="Content Placeholder 5">
            <a:extLst>
              <a:ext uri="{FF2B5EF4-FFF2-40B4-BE49-F238E27FC236}">
                <a16:creationId xmlns:a16="http://schemas.microsoft.com/office/drawing/2014/main" id="{07A11896-1C12-264A-8D48-1708300CDF3E}"/>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45157" y="2139474"/>
            <a:ext cx="6934200" cy="3931920"/>
          </a:xfrm>
        </p:spPr>
      </p:pic>
    </p:spTree>
    <p:extLst>
      <p:ext uri="{BB962C8B-B14F-4D97-AF65-F5344CB8AC3E}">
        <p14:creationId xmlns:p14="http://schemas.microsoft.com/office/powerpoint/2010/main" val="3456128118"/>
      </p:ext>
    </p:extLst>
  </p:cSld>
  <p:clrMapOvr>
    <a:masterClrMapping/>
  </p:clrMapOvr>
  <mc:AlternateContent xmlns:mc="http://schemas.openxmlformats.org/markup-compatibility/2006" xmlns:p14="http://schemas.microsoft.com/office/powerpoint/2010/main">
    <mc:Choice Requires="p14">
      <p:transition spd="slow" p14:dur="10000" advTm="6709"/>
    </mc:Choice>
    <mc:Fallback xmlns="">
      <p:transition spd="slow" advTm="7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58DAE-522C-C04E-A240-8CCFF6D6F843}"/>
              </a:ext>
            </a:extLst>
          </p:cNvPr>
          <p:cNvSpPr>
            <a:spLocks noGrp="1"/>
          </p:cNvSpPr>
          <p:nvPr>
            <p:ph type="title"/>
          </p:nvPr>
        </p:nvSpPr>
        <p:spPr>
          <a:xfrm>
            <a:off x="239151" y="365125"/>
            <a:ext cx="11114649" cy="1325563"/>
          </a:xfrm>
        </p:spPr>
        <p:txBody>
          <a:bodyPr/>
          <a:lstStyle/>
          <a:p>
            <a:r>
              <a:rPr lang="en-US" dirty="0"/>
              <a:t>And you shall teach them</a:t>
            </a:r>
            <a:br>
              <a:rPr lang="en-US" dirty="0"/>
            </a:br>
            <a:r>
              <a:rPr lang="en-US" dirty="0"/>
              <a:t> diligently!</a:t>
            </a:r>
          </a:p>
        </p:txBody>
      </p:sp>
      <p:pic>
        <p:nvPicPr>
          <p:cNvPr id="6" name="Content Placeholder 5">
            <a:extLst>
              <a:ext uri="{FF2B5EF4-FFF2-40B4-BE49-F238E27FC236}">
                <a16:creationId xmlns:a16="http://schemas.microsoft.com/office/drawing/2014/main" id="{6894BFA7-B1E8-7542-ADF3-162F50D9AFD4}"/>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1690688"/>
            <a:ext cx="6680200" cy="3848100"/>
          </a:xfrm>
        </p:spPr>
      </p:pic>
      <p:sp>
        <p:nvSpPr>
          <p:cNvPr id="4" name="Footer Placeholder 3">
            <a:extLst>
              <a:ext uri="{FF2B5EF4-FFF2-40B4-BE49-F238E27FC236}">
                <a16:creationId xmlns:a16="http://schemas.microsoft.com/office/drawing/2014/main" id="{CEB7E603-8722-9A4D-9E0E-8E65A58FC13E}"/>
              </a:ext>
            </a:extLst>
          </p:cNvPr>
          <p:cNvSpPr>
            <a:spLocks noGrp="1"/>
          </p:cNvSpPr>
          <p:nvPr>
            <p:ph type="ftr" sz="quarter" idx="11"/>
          </p:nvPr>
        </p:nvSpPr>
        <p:spPr>
          <a:xfrm>
            <a:off x="4038600" y="6342282"/>
            <a:ext cx="4114800" cy="365125"/>
          </a:xfrm>
        </p:spPr>
        <p:txBody>
          <a:bodyPr/>
          <a:lstStyle/>
          <a:p>
            <a:r>
              <a:rPr lang="en-US" dirty="0"/>
              <a:t>Architecture in the service of the spiritual and sacred</a:t>
            </a:r>
          </a:p>
        </p:txBody>
      </p:sp>
      <p:pic>
        <p:nvPicPr>
          <p:cNvPr id="8" name="Picture 7">
            <a:extLst>
              <a:ext uri="{FF2B5EF4-FFF2-40B4-BE49-F238E27FC236}">
                <a16:creationId xmlns:a16="http://schemas.microsoft.com/office/drawing/2014/main" id="{45BFFED1-65FF-8D4E-9392-CF5C12C647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80200" y="806960"/>
            <a:ext cx="5490920" cy="3402579"/>
          </a:xfrm>
          <a:prstGeom prst="rect">
            <a:avLst/>
          </a:prstGeom>
        </p:spPr>
      </p:pic>
    </p:spTree>
    <p:extLst>
      <p:ext uri="{BB962C8B-B14F-4D97-AF65-F5344CB8AC3E}">
        <p14:creationId xmlns:p14="http://schemas.microsoft.com/office/powerpoint/2010/main" val="3513082592"/>
      </p:ext>
    </p:extLst>
  </p:cSld>
  <p:clrMapOvr>
    <a:masterClrMapping/>
  </p:clrMapOvr>
  <mc:AlternateContent xmlns:mc="http://schemas.openxmlformats.org/markup-compatibility/2006" xmlns:p14="http://schemas.microsoft.com/office/powerpoint/2010/main">
    <mc:Choice Requires="p14">
      <p:transition spd="slow" p14:dur="10000" advTm="7329"/>
    </mc:Choice>
    <mc:Fallback xmlns="">
      <p:transition spd="slow" advTm="7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583CC-1580-EB46-B4F5-BA6769FCFF9C}"/>
              </a:ext>
            </a:extLst>
          </p:cNvPr>
          <p:cNvSpPr>
            <a:spLocks noGrp="1"/>
          </p:cNvSpPr>
          <p:nvPr>
            <p:ph type="title"/>
          </p:nvPr>
        </p:nvSpPr>
        <p:spPr>
          <a:xfrm>
            <a:off x="225083" y="365125"/>
            <a:ext cx="11128717" cy="1325563"/>
          </a:xfrm>
        </p:spPr>
        <p:txBody>
          <a:bodyPr/>
          <a:lstStyle/>
          <a:p>
            <a:r>
              <a:rPr lang="en-US" dirty="0"/>
              <a:t>A musical celebration in the Bochner sanctuary</a:t>
            </a:r>
          </a:p>
        </p:txBody>
      </p:sp>
      <p:pic>
        <p:nvPicPr>
          <p:cNvPr id="6" name="Content Placeholder 5">
            <a:extLst>
              <a:ext uri="{FF2B5EF4-FFF2-40B4-BE49-F238E27FC236}">
                <a16:creationId xmlns:a16="http://schemas.microsoft.com/office/drawing/2014/main" id="{2593488C-3389-E741-ABE8-5EB7D69FEF30}"/>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24632" y="1690688"/>
            <a:ext cx="7827936" cy="4522612"/>
          </a:xfrm>
        </p:spPr>
      </p:pic>
      <p:sp>
        <p:nvSpPr>
          <p:cNvPr id="4" name="Footer Placeholder 3">
            <a:extLst>
              <a:ext uri="{FF2B5EF4-FFF2-40B4-BE49-F238E27FC236}">
                <a16:creationId xmlns:a16="http://schemas.microsoft.com/office/drawing/2014/main" id="{07030273-79E3-4642-A0E6-7D537FAE4F12}"/>
              </a:ext>
            </a:extLst>
          </p:cNvPr>
          <p:cNvSpPr>
            <a:spLocks noGrp="1"/>
          </p:cNvSpPr>
          <p:nvPr>
            <p:ph type="ftr" sz="quarter" idx="11"/>
          </p:nvPr>
        </p:nvSpPr>
        <p:spPr/>
        <p:txBody>
          <a:bodyPr/>
          <a:lstStyle/>
          <a:p>
            <a:r>
              <a:rPr lang="en-US" dirty="0"/>
              <a:t>Architecture in the service of the spiritual and sacred</a:t>
            </a:r>
          </a:p>
        </p:txBody>
      </p:sp>
    </p:spTree>
    <p:extLst>
      <p:ext uri="{BB962C8B-B14F-4D97-AF65-F5344CB8AC3E}">
        <p14:creationId xmlns:p14="http://schemas.microsoft.com/office/powerpoint/2010/main" val="1535141145"/>
      </p:ext>
    </p:extLst>
  </p:cSld>
  <p:clrMapOvr>
    <a:masterClrMapping/>
  </p:clrMapOvr>
  <mc:AlternateContent xmlns:mc="http://schemas.openxmlformats.org/markup-compatibility/2006" xmlns:p14="http://schemas.microsoft.com/office/powerpoint/2010/main">
    <mc:Choice Requires="p14">
      <p:transition spd="slow" p14:dur="10000" advTm="6384"/>
    </mc:Choice>
    <mc:Fallback xmlns="">
      <p:transition spd="slow" advTm="7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E69DD-AB18-884D-A9F1-7AE2E5219A8F}"/>
              </a:ext>
            </a:extLst>
          </p:cNvPr>
          <p:cNvSpPr>
            <a:spLocks noGrp="1"/>
          </p:cNvSpPr>
          <p:nvPr>
            <p:ph type="title"/>
          </p:nvPr>
        </p:nvSpPr>
        <p:spPr>
          <a:xfrm>
            <a:off x="838200" y="365125"/>
            <a:ext cx="10515600" cy="1325563"/>
          </a:xfrm>
        </p:spPr>
        <p:txBody>
          <a:bodyPr/>
          <a:lstStyle/>
          <a:p>
            <a:br>
              <a:rPr lang="en-US" dirty="0"/>
            </a:br>
            <a:endParaRPr lang="en-US" dirty="0"/>
          </a:p>
        </p:txBody>
      </p:sp>
      <p:pic>
        <p:nvPicPr>
          <p:cNvPr id="6" name="Content Placeholder 5">
            <a:extLst>
              <a:ext uri="{FF2B5EF4-FFF2-40B4-BE49-F238E27FC236}">
                <a16:creationId xmlns:a16="http://schemas.microsoft.com/office/drawing/2014/main" id="{A5C532AA-3A0D-A44B-9083-7A3243D3C9A3}"/>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55911" y="2487613"/>
            <a:ext cx="6108700" cy="3581400"/>
          </a:xfrm>
        </p:spPr>
      </p:pic>
      <p:sp>
        <p:nvSpPr>
          <p:cNvPr id="4" name="Footer Placeholder 3">
            <a:extLst>
              <a:ext uri="{FF2B5EF4-FFF2-40B4-BE49-F238E27FC236}">
                <a16:creationId xmlns:a16="http://schemas.microsoft.com/office/drawing/2014/main" id="{CE075313-F6ED-CA49-BE39-90469EA5CF29}"/>
              </a:ext>
            </a:extLst>
          </p:cNvPr>
          <p:cNvSpPr>
            <a:spLocks noGrp="1"/>
          </p:cNvSpPr>
          <p:nvPr>
            <p:ph type="ftr" sz="quarter" idx="11"/>
          </p:nvPr>
        </p:nvSpPr>
        <p:spPr/>
        <p:txBody>
          <a:bodyPr/>
          <a:lstStyle/>
          <a:p>
            <a:r>
              <a:rPr lang="en-US" dirty="0"/>
              <a:t>Architecture in the service of the spiritual and sacred</a:t>
            </a:r>
          </a:p>
        </p:txBody>
      </p:sp>
      <p:pic>
        <p:nvPicPr>
          <p:cNvPr id="8" name="Picture 7">
            <a:extLst>
              <a:ext uri="{FF2B5EF4-FFF2-40B4-BE49-F238E27FC236}">
                <a16:creationId xmlns:a16="http://schemas.microsoft.com/office/drawing/2014/main" id="{77ACAD34-2ECD-2941-9513-AF42C406BE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99579" y="498476"/>
            <a:ext cx="6145832" cy="3403600"/>
          </a:xfrm>
          <a:prstGeom prst="rect">
            <a:avLst/>
          </a:prstGeom>
        </p:spPr>
      </p:pic>
      <p:sp>
        <p:nvSpPr>
          <p:cNvPr id="5" name="TextBox 4">
            <a:extLst>
              <a:ext uri="{FF2B5EF4-FFF2-40B4-BE49-F238E27FC236}">
                <a16:creationId xmlns:a16="http://schemas.microsoft.com/office/drawing/2014/main" id="{A9B7D21C-203D-DC48-B03B-F2353B5DA83E}"/>
              </a:ext>
            </a:extLst>
          </p:cNvPr>
          <p:cNvSpPr txBox="1"/>
          <p:nvPr/>
        </p:nvSpPr>
        <p:spPr>
          <a:xfrm>
            <a:off x="838200" y="642145"/>
            <a:ext cx="4537841" cy="954107"/>
          </a:xfrm>
          <a:prstGeom prst="rect">
            <a:avLst/>
          </a:prstGeom>
          <a:noFill/>
        </p:spPr>
        <p:txBody>
          <a:bodyPr wrap="square" rtlCol="0">
            <a:spAutoFit/>
          </a:bodyPr>
          <a:lstStyle/>
          <a:p>
            <a:r>
              <a:rPr lang="en-US" sz="2800" b="1" dirty="0"/>
              <a:t>At worship in the chapel </a:t>
            </a:r>
          </a:p>
          <a:p>
            <a:r>
              <a:rPr lang="en-US" sz="2800" b="1" dirty="0"/>
              <a:t>and the sanctuary</a:t>
            </a:r>
          </a:p>
        </p:txBody>
      </p:sp>
    </p:spTree>
    <p:extLst>
      <p:ext uri="{BB962C8B-B14F-4D97-AF65-F5344CB8AC3E}">
        <p14:creationId xmlns:p14="http://schemas.microsoft.com/office/powerpoint/2010/main" val="3070538897"/>
      </p:ext>
    </p:extLst>
  </p:cSld>
  <p:clrMapOvr>
    <a:masterClrMapping/>
  </p:clrMapOvr>
  <mc:AlternateContent xmlns:mc="http://schemas.openxmlformats.org/markup-compatibility/2006" xmlns:p14="http://schemas.microsoft.com/office/powerpoint/2010/main">
    <mc:Choice Requires="p14">
      <p:transition spd="slow" p14:dur="10000" advTm="8300"/>
    </mc:Choice>
    <mc:Fallback xmlns="">
      <p:transition spd="slow" advTm="7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813D3-488D-D942-A143-855FC33E0451}"/>
              </a:ext>
            </a:extLst>
          </p:cNvPr>
          <p:cNvSpPr>
            <a:spLocks noGrp="1"/>
          </p:cNvSpPr>
          <p:nvPr>
            <p:ph type="title"/>
          </p:nvPr>
        </p:nvSpPr>
        <p:spPr>
          <a:xfrm>
            <a:off x="309489" y="365125"/>
            <a:ext cx="11549575" cy="1325563"/>
          </a:xfrm>
        </p:spPr>
        <p:txBody>
          <a:bodyPr>
            <a:normAutofit fontScale="90000"/>
          </a:bodyPr>
          <a:lstStyle/>
          <a:p>
            <a:br>
              <a:rPr lang="en-US" sz="4900" dirty="0"/>
            </a:br>
            <a:r>
              <a:rPr lang="en-US" sz="4900" dirty="0"/>
              <a:t>Frank Sinatra, Temple Isaiah benefactor, and Rabbi Joseph Hurwitz, a Palm Springs personality</a:t>
            </a:r>
            <a:br>
              <a:rPr lang="en-US" dirty="0"/>
            </a:br>
            <a:endParaRPr lang="en-US" dirty="0"/>
          </a:p>
        </p:txBody>
      </p:sp>
      <p:sp>
        <p:nvSpPr>
          <p:cNvPr id="4" name="Footer Placeholder 3">
            <a:extLst>
              <a:ext uri="{FF2B5EF4-FFF2-40B4-BE49-F238E27FC236}">
                <a16:creationId xmlns:a16="http://schemas.microsoft.com/office/drawing/2014/main" id="{1A205DBA-23EA-8548-B199-887BEFAEC89C}"/>
              </a:ext>
            </a:extLst>
          </p:cNvPr>
          <p:cNvSpPr>
            <a:spLocks noGrp="1"/>
          </p:cNvSpPr>
          <p:nvPr>
            <p:ph type="ftr" sz="quarter" idx="11"/>
          </p:nvPr>
        </p:nvSpPr>
        <p:spPr/>
        <p:txBody>
          <a:bodyPr/>
          <a:lstStyle/>
          <a:p>
            <a:r>
              <a:rPr lang="en-US" dirty="0"/>
              <a:t>Architecture in the service of the spiritual and sacred</a:t>
            </a:r>
          </a:p>
        </p:txBody>
      </p:sp>
      <p:sp>
        <p:nvSpPr>
          <p:cNvPr id="3" name="TextBox 2">
            <a:extLst>
              <a:ext uri="{FF2B5EF4-FFF2-40B4-BE49-F238E27FC236}">
                <a16:creationId xmlns:a16="http://schemas.microsoft.com/office/drawing/2014/main" id="{65F55F7B-B718-6A42-AE44-BD9899E8758D}"/>
              </a:ext>
            </a:extLst>
          </p:cNvPr>
          <p:cNvSpPr txBox="1"/>
          <p:nvPr/>
        </p:nvSpPr>
        <p:spPr>
          <a:xfrm>
            <a:off x="5481638" y="1883769"/>
            <a:ext cx="2799470" cy="3970318"/>
          </a:xfrm>
          <a:prstGeom prst="rect">
            <a:avLst/>
          </a:prstGeom>
          <a:noFill/>
        </p:spPr>
        <p:txBody>
          <a:bodyPr wrap="square" rtlCol="0">
            <a:spAutoFit/>
          </a:bodyPr>
          <a:lstStyle/>
          <a:p>
            <a:r>
              <a:rPr lang="en-US" sz="2800" b="1" dirty="0"/>
              <a:t>Sinatra helped raise the funds for the  Bochner sanctuary</a:t>
            </a:r>
          </a:p>
          <a:p>
            <a:endParaRPr lang="en-US" sz="2800" dirty="0"/>
          </a:p>
          <a:p>
            <a:r>
              <a:rPr lang="en-US" sz="2800" b="1" dirty="0"/>
              <a:t>Rabbi Hurwitz served Temple Isaiah from 1958 to 1998</a:t>
            </a:r>
          </a:p>
        </p:txBody>
      </p:sp>
      <p:pic>
        <p:nvPicPr>
          <p:cNvPr id="11" name="Content Placeholder 8">
            <a:extLst>
              <a:ext uri="{FF2B5EF4-FFF2-40B4-BE49-F238E27FC236}">
                <a16:creationId xmlns:a16="http://schemas.microsoft.com/office/drawing/2014/main" id="{D1E39E16-2569-7747-BF4E-F5E153F0AD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28" y="1690688"/>
            <a:ext cx="3780028" cy="4974844"/>
          </a:xfrm>
          <a:prstGeom prst="rect">
            <a:avLst/>
          </a:prstGeom>
        </p:spPr>
      </p:pic>
    </p:spTree>
    <p:custDataLst>
      <p:tags r:id="rId1"/>
    </p:custDataLst>
    <p:extLst>
      <p:ext uri="{BB962C8B-B14F-4D97-AF65-F5344CB8AC3E}">
        <p14:creationId xmlns:p14="http://schemas.microsoft.com/office/powerpoint/2010/main" val="3008770798"/>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7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7A6AB-ABC1-3A40-9490-6791365EAC1A}"/>
              </a:ext>
            </a:extLst>
          </p:cNvPr>
          <p:cNvSpPr>
            <a:spLocks noGrp="1"/>
          </p:cNvSpPr>
          <p:nvPr>
            <p:ph type="title"/>
          </p:nvPr>
        </p:nvSpPr>
        <p:spPr>
          <a:xfrm>
            <a:off x="838200" y="365125"/>
            <a:ext cx="10515600" cy="1325563"/>
          </a:xfrm>
        </p:spPr>
        <p:txBody>
          <a:bodyPr/>
          <a:lstStyle/>
          <a:p>
            <a:endParaRPr lang="en-US" dirty="0"/>
          </a:p>
        </p:txBody>
      </p:sp>
      <p:pic>
        <p:nvPicPr>
          <p:cNvPr id="6" name="Content Placeholder 5">
            <a:extLst>
              <a:ext uri="{FF2B5EF4-FFF2-40B4-BE49-F238E27FC236}">
                <a16:creationId xmlns:a16="http://schemas.microsoft.com/office/drawing/2014/main" id="{F09A47F6-A337-C64B-9A48-72B24A80009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38200" y="546714"/>
            <a:ext cx="7030044" cy="4968082"/>
          </a:xfrm>
        </p:spPr>
      </p:pic>
      <p:sp>
        <p:nvSpPr>
          <p:cNvPr id="4" name="Footer Placeholder 3">
            <a:extLst>
              <a:ext uri="{FF2B5EF4-FFF2-40B4-BE49-F238E27FC236}">
                <a16:creationId xmlns:a16="http://schemas.microsoft.com/office/drawing/2014/main" id="{58FF40B4-5138-674E-8B87-C3EEB15E6AEC}"/>
              </a:ext>
            </a:extLst>
          </p:cNvPr>
          <p:cNvSpPr>
            <a:spLocks noGrp="1"/>
          </p:cNvSpPr>
          <p:nvPr>
            <p:ph type="ftr" sz="quarter" idx="11"/>
          </p:nvPr>
        </p:nvSpPr>
        <p:spPr/>
        <p:txBody>
          <a:bodyPr/>
          <a:lstStyle/>
          <a:p>
            <a:r>
              <a:rPr lang="en-US" dirty="0"/>
              <a:t>Architecture in the service of the spiritual and sacred</a:t>
            </a:r>
          </a:p>
        </p:txBody>
      </p:sp>
      <p:sp>
        <p:nvSpPr>
          <p:cNvPr id="3" name="TextBox 2">
            <a:extLst>
              <a:ext uri="{FF2B5EF4-FFF2-40B4-BE49-F238E27FC236}">
                <a16:creationId xmlns:a16="http://schemas.microsoft.com/office/drawing/2014/main" id="{8E5445A2-1E78-944F-975A-4E506B1134EF}"/>
              </a:ext>
            </a:extLst>
          </p:cNvPr>
          <p:cNvSpPr txBox="1"/>
          <p:nvPr/>
        </p:nvSpPr>
        <p:spPr>
          <a:xfrm>
            <a:off x="8637563" y="1941342"/>
            <a:ext cx="2405575" cy="1815882"/>
          </a:xfrm>
          <a:prstGeom prst="rect">
            <a:avLst/>
          </a:prstGeom>
          <a:noFill/>
        </p:spPr>
        <p:txBody>
          <a:bodyPr wrap="square" rtlCol="0">
            <a:spAutoFit/>
          </a:bodyPr>
          <a:lstStyle/>
          <a:p>
            <a:r>
              <a:rPr lang="en-US" sz="2800" b="1" dirty="0"/>
              <a:t>Celebrating the lights of Chanukah with Rabbi Lazar</a:t>
            </a:r>
          </a:p>
        </p:txBody>
      </p:sp>
    </p:spTree>
    <p:extLst>
      <p:ext uri="{BB962C8B-B14F-4D97-AF65-F5344CB8AC3E}">
        <p14:creationId xmlns:p14="http://schemas.microsoft.com/office/powerpoint/2010/main" val="965536753"/>
      </p:ext>
    </p:extLst>
  </p:cSld>
  <p:clrMapOvr>
    <a:masterClrMapping/>
  </p:clrMapOvr>
  <mc:AlternateContent xmlns:mc="http://schemas.openxmlformats.org/markup-compatibility/2006" xmlns:p14="http://schemas.microsoft.com/office/powerpoint/2010/main">
    <mc:Choice Requires="p14">
      <p:transition spd="slow" p14:dur="10000" advTm="5175"/>
    </mc:Choice>
    <mc:Fallback xmlns="">
      <p:transition spd="slow" advTm="7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258CD-657C-D24A-A3B0-19E63CFAFC52}"/>
              </a:ext>
            </a:extLst>
          </p:cNvPr>
          <p:cNvSpPr>
            <a:spLocks noGrp="1"/>
          </p:cNvSpPr>
          <p:nvPr>
            <p:ph type="title"/>
          </p:nvPr>
        </p:nvSpPr>
        <p:spPr>
          <a:xfrm>
            <a:off x="152400" y="365125"/>
            <a:ext cx="11201400" cy="1325563"/>
          </a:xfrm>
        </p:spPr>
        <p:txBody>
          <a:bodyPr/>
          <a:lstStyle/>
          <a:p>
            <a:r>
              <a:rPr lang="en-US" dirty="0"/>
              <a:t>Rabbi = Torah teacher</a:t>
            </a:r>
          </a:p>
        </p:txBody>
      </p:sp>
      <p:pic>
        <p:nvPicPr>
          <p:cNvPr id="6" name="Content Placeholder 5">
            <a:extLst>
              <a:ext uri="{FF2B5EF4-FFF2-40B4-BE49-F238E27FC236}">
                <a16:creationId xmlns:a16="http://schemas.microsoft.com/office/drawing/2014/main" id="{2E56314C-6478-9745-99DA-A4DA0973B09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2010569"/>
            <a:ext cx="7472485" cy="3949700"/>
          </a:xfrm>
        </p:spPr>
      </p:pic>
      <p:sp>
        <p:nvSpPr>
          <p:cNvPr id="4" name="Footer Placeholder 3">
            <a:extLst>
              <a:ext uri="{FF2B5EF4-FFF2-40B4-BE49-F238E27FC236}">
                <a16:creationId xmlns:a16="http://schemas.microsoft.com/office/drawing/2014/main" id="{6DC9453E-DDEB-D84B-8850-7D1BB2850B25}"/>
              </a:ext>
            </a:extLst>
          </p:cNvPr>
          <p:cNvSpPr>
            <a:spLocks noGrp="1"/>
          </p:cNvSpPr>
          <p:nvPr>
            <p:ph type="ftr" sz="quarter" idx="11"/>
          </p:nvPr>
        </p:nvSpPr>
        <p:spPr/>
        <p:txBody>
          <a:bodyPr/>
          <a:lstStyle/>
          <a:p>
            <a:r>
              <a:rPr lang="en-US" dirty="0"/>
              <a:t>Architecture in the service of the spiritual and sacred</a:t>
            </a:r>
          </a:p>
        </p:txBody>
      </p:sp>
      <p:pic>
        <p:nvPicPr>
          <p:cNvPr id="8" name="Picture 7">
            <a:extLst>
              <a:ext uri="{FF2B5EF4-FFF2-40B4-BE49-F238E27FC236}">
                <a16:creationId xmlns:a16="http://schemas.microsoft.com/office/drawing/2014/main" id="{F9A8B18E-2D5C-2140-8D45-FAAA423662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45976" y="543719"/>
            <a:ext cx="6921500" cy="3479800"/>
          </a:xfrm>
          <a:prstGeom prst="rect">
            <a:avLst/>
          </a:prstGeom>
        </p:spPr>
      </p:pic>
    </p:spTree>
    <p:extLst>
      <p:ext uri="{BB962C8B-B14F-4D97-AF65-F5344CB8AC3E}">
        <p14:creationId xmlns:p14="http://schemas.microsoft.com/office/powerpoint/2010/main" val="947674565"/>
      </p:ext>
    </p:extLst>
  </p:cSld>
  <p:clrMapOvr>
    <a:masterClrMapping/>
  </p:clrMapOvr>
  <mc:AlternateContent xmlns:mc="http://schemas.openxmlformats.org/markup-compatibility/2006" xmlns:p14="http://schemas.microsoft.com/office/powerpoint/2010/main">
    <mc:Choice Requires="p14">
      <p:transition spd="slow" p14:dur="10000" advTm="5758"/>
    </mc:Choice>
    <mc:Fallback xmlns="">
      <p:transition spd="slow" advTm="7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9D72C-130B-E846-A1AB-8B17E53093EF}"/>
              </a:ext>
            </a:extLst>
          </p:cNvPr>
          <p:cNvSpPr>
            <a:spLocks noGrp="1"/>
          </p:cNvSpPr>
          <p:nvPr>
            <p:ph type="title"/>
          </p:nvPr>
        </p:nvSpPr>
        <p:spPr>
          <a:xfrm>
            <a:off x="838200" y="365125"/>
            <a:ext cx="10515600" cy="1325563"/>
          </a:xfrm>
        </p:spPr>
        <p:txBody>
          <a:bodyPr/>
          <a:lstStyle/>
          <a:p>
            <a:r>
              <a:rPr lang="en-US" dirty="0"/>
              <a:t>Jewish wisdom from Torah to books</a:t>
            </a:r>
          </a:p>
        </p:txBody>
      </p:sp>
      <p:sp>
        <p:nvSpPr>
          <p:cNvPr id="4" name="Footer Placeholder 3">
            <a:extLst>
              <a:ext uri="{FF2B5EF4-FFF2-40B4-BE49-F238E27FC236}">
                <a16:creationId xmlns:a16="http://schemas.microsoft.com/office/drawing/2014/main" id="{F275A7C8-C7D2-8444-A994-79301FA4C7C1}"/>
              </a:ext>
            </a:extLst>
          </p:cNvPr>
          <p:cNvSpPr>
            <a:spLocks noGrp="1"/>
          </p:cNvSpPr>
          <p:nvPr>
            <p:ph type="ftr" sz="quarter" idx="11"/>
          </p:nvPr>
        </p:nvSpPr>
        <p:spPr/>
        <p:txBody>
          <a:bodyPr/>
          <a:lstStyle/>
          <a:p>
            <a:r>
              <a:rPr lang="en-US" dirty="0"/>
              <a:t>Architecture in the service of the spiritual and sacred</a:t>
            </a:r>
          </a:p>
        </p:txBody>
      </p:sp>
      <p:pic>
        <p:nvPicPr>
          <p:cNvPr id="8" name="Picture 7">
            <a:extLst>
              <a:ext uri="{FF2B5EF4-FFF2-40B4-BE49-F238E27FC236}">
                <a16:creationId xmlns:a16="http://schemas.microsoft.com/office/drawing/2014/main" id="{F8452D33-DA87-6141-B8DF-9D81D601E2C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44587" y="342469"/>
            <a:ext cx="2560320" cy="3845814"/>
          </a:xfrm>
          <a:prstGeom prst="rect">
            <a:avLst/>
          </a:prstGeom>
        </p:spPr>
      </p:pic>
      <p:pic>
        <p:nvPicPr>
          <p:cNvPr id="7" name="Content Placeholder 7">
            <a:extLst>
              <a:ext uri="{FF2B5EF4-FFF2-40B4-BE49-F238E27FC236}">
                <a16:creationId xmlns:a16="http://schemas.microsoft.com/office/drawing/2014/main" id="{4C4C7679-DE5F-5F4F-8B4D-AB1D4C1F200B}"/>
              </a:ext>
            </a:extLst>
          </p:cNvPr>
          <p:cNvPicPr>
            <a:picLocks noChangeAspect="1"/>
          </p:cNvPicPr>
          <p:nvPr/>
        </p:nvPicPr>
        <p:blipFill>
          <a:blip r:embed="rId3"/>
          <a:stretch>
            <a:fillRect/>
          </a:stretch>
        </p:blipFill>
        <p:spPr>
          <a:xfrm>
            <a:off x="1658319" y="1690688"/>
            <a:ext cx="6305873" cy="4260661"/>
          </a:xfrm>
          <a:prstGeom prst="rect">
            <a:avLst/>
          </a:prstGeom>
        </p:spPr>
      </p:pic>
      <p:sp>
        <p:nvSpPr>
          <p:cNvPr id="5" name="Content Placeholder 4">
            <a:extLst>
              <a:ext uri="{FF2B5EF4-FFF2-40B4-BE49-F238E27FC236}">
                <a16:creationId xmlns:a16="http://schemas.microsoft.com/office/drawing/2014/main" id="{6690929D-4A07-B64A-B776-5B3E28B49DC4}"/>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734927112"/>
      </p:ext>
    </p:extLst>
  </p:cSld>
  <p:clrMapOvr>
    <a:masterClrMapping/>
  </p:clrMapOvr>
  <mc:AlternateContent xmlns:mc="http://schemas.openxmlformats.org/markup-compatibility/2006" xmlns:p14="http://schemas.microsoft.com/office/powerpoint/2010/main">
    <mc:Choice Requires="p14">
      <p:transition spd="slow" p14:dur="10000" advTm="4917"/>
    </mc:Choice>
    <mc:Fallback xmlns="">
      <p:transition spd="slow" advTm="7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B0213-6A64-B14E-9949-A8F3AFD312B0}"/>
              </a:ext>
            </a:extLst>
          </p:cNvPr>
          <p:cNvSpPr>
            <a:spLocks noGrp="1"/>
          </p:cNvSpPr>
          <p:nvPr>
            <p:ph type="title"/>
          </p:nvPr>
        </p:nvSpPr>
        <p:spPr>
          <a:xfrm>
            <a:off x="838200" y="365125"/>
            <a:ext cx="10515600" cy="1325563"/>
          </a:xfrm>
        </p:spPr>
        <p:txBody>
          <a:bodyPr/>
          <a:lstStyle/>
          <a:p>
            <a:endParaRPr lang="en-US" dirty="0"/>
          </a:p>
        </p:txBody>
      </p:sp>
      <p:pic>
        <p:nvPicPr>
          <p:cNvPr id="6" name="Content Placeholder 5">
            <a:extLst>
              <a:ext uri="{FF2B5EF4-FFF2-40B4-BE49-F238E27FC236}">
                <a16:creationId xmlns:a16="http://schemas.microsoft.com/office/drawing/2014/main" id="{652B73B0-6A6F-5349-B647-B8E9B8DEABC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35431" y="495946"/>
            <a:ext cx="7392691" cy="5321448"/>
          </a:xfrm>
        </p:spPr>
      </p:pic>
      <p:sp>
        <p:nvSpPr>
          <p:cNvPr id="4" name="Footer Placeholder 3">
            <a:extLst>
              <a:ext uri="{FF2B5EF4-FFF2-40B4-BE49-F238E27FC236}">
                <a16:creationId xmlns:a16="http://schemas.microsoft.com/office/drawing/2014/main" id="{A9316DFB-253A-7D44-9456-B19F901D53CB}"/>
              </a:ext>
            </a:extLst>
          </p:cNvPr>
          <p:cNvSpPr>
            <a:spLocks noGrp="1"/>
          </p:cNvSpPr>
          <p:nvPr>
            <p:ph type="ftr" sz="quarter" idx="11"/>
          </p:nvPr>
        </p:nvSpPr>
        <p:spPr/>
        <p:txBody>
          <a:bodyPr/>
          <a:lstStyle/>
          <a:p>
            <a:r>
              <a:rPr lang="en-US" dirty="0"/>
              <a:t>Architecture in the service of the spiritual and sacred</a:t>
            </a:r>
          </a:p>
        </p:txBody>
      </p:sp>
      <p:sp>
        <p:nvSpPr>
          <p:cNvPr id="7" name="TextBox 6">
            <a:extLst>
              <a:ext uri="{FF2B5EF4-FFF2-40B4-BE49-F238E27FC236}">
                <a16:creationId xmlns:a16="http://schemas.microsoft.com/office/drawing/2014/main" id="{7E856590-62A5-D94C-B148-17D14CDBFE33}"/>
              </a:ext>
            </a:extLst>
          </p:cNvPr>
          <p:cNvSpPr txBox="1"/>
          <p:nvPr/>
        </p:nvSpPr>
        <p:spPr>
          <a:xfrm>
            <a:off x="8632556" y="1952786"/>
            <a:ext cx="2949844" cy="2062103"/>
          </a:xfrm>
          <a:prstGeom prst="rect">
            <a:avLst/>
          </a:prstGeom>
          <a:noFill/>
        </p:spPr>
        <p:txBody>
          <a:bodyPr wrap="square" rtlCol="0">
            <a:spAutoFit/>
          </a:bodyPr>
          <a:lstStyle/>
          <a:p>
            <a:r>
              <a:rPr lang="en-US" sz="3200" b="1" dirty="0"/>
              <a:t>Gay Men’s Chorus in the Bochner sanctuary</a:t>
            </a:r>
          </a:p>
        </p:txBody>
      </p:sp>
    </p:spTree>
    <p:extLst>
      <p:ext uri="{BB962C8B-B14F-4D97-AF65-F5344CB8AC3E}">
        <p14:creationId xmlns:p14="http://schemas.microsoft.com/office/powerpoint/2010/main" val="1303929382"/>
      </p:ext>
    </p:extLst>
  </p:cSld>
  <p:clrMapOvr>
    <a:masterClrMapping/>
  </p:clrMapOvr>
  <mc:AlternateContent xmlns:mc="http://schemas.openxmlformats.org/markup-compatibility/2006" xmlns:p14="http://schemas.microsoft.com/office/powerpoint/2010/main">
    <mc:Choice Requires="p14">
      <p:transition spd="slow" p14:dur="10000" advTm="12110"/>
    </mc:Choice>
    <mc:Fallback xmlns="">
      <p:transition spd="slow" advTm="7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57E38-E6B2-7D45-B5AD-F6A45A12C684}"/>
              </a:ext>
            </a:extLst>
          </p:cNvPr>
          <p:cNvSpPr>
            <a:spLocks noGrp="1"/>
          </p:cNvSpPr>
          <p:nvPr>
            <p:ph type="title"/>
          </p:nvPr>
        </p:nvSpPr>
        <p:spPr>
          <a:xfrm>
            <a:off x="838200" y="365125"/>
            <a:ext cx="10515600" cy="1325563"/>
          </a:xfrm>
        </p:spPr>
        <p:txBody>
          <a:bodyPr/>
          <a:lstStyle/>
          <a:p>
            <a:r>
              <a:rPr lang="en-US" dirty="0"/>
              <a:t>Planning an event in the Warsaw Ballroom</a:t>
            </a:r>
          </a:p>
        </p:txBody>
      </p:sp>
      <p:sp>
        <p:nvSpPr>
          <p:cNvPr id="4" name="Footer Placeholder 3">
            <a:extLst>
              <a:ext uri="{FF2B5EF4-FFF2-40B4-BE49-F238E27FC236}">
                <a16:creationId xmlns:a16="http://schemas.microsoft.com/office/drawing/2014/main" id="{333537FD-CE62-5A45-84AD-5E360BDBE7BF}"/>
              </a:ext>
            </a:extLst>
          </p:cNvPr>
          <p:cNvSpPr>
            <a:spLocks noGrp="1"/>
          </p:cNvSpPr>
          <p:nvPr>
            <p:ph type="ftr" sz="quarter" idx="11"/>
          </p:nvPr>
        </p:nvSpPr>
        <p:spPr/>
        <p:txBody>
          <a:bodyPr/>
          <a:lstStyle/>
          <a:p>
            <a:r>
              <a:rPr lang="en-US" dirty="0"/>
              <a:t>Architecture in the service of the spiritual and sacred</a:t>
            </a:r>
          </a:p>
        </p:txBody>
      </p:sp>
      <p:pic>
        <p:nvPicPr>
          <p:cNvPr id="5" name="Content Placeholder 4">
            <a:extLst>
              <a:ext uri="{FF2B5EF4-FFF2-40B4-BE49-F238E27FC236}">
                <a16:creationId xmlns:a16="http://schemas.microsoft.com/office/drawing/2014/main" id="{9DCC5A04-1FE5-844A-B9E4-A916F32EF3D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325980" y="1447253"/>
            <a:ext cx="6166217" cy="4351338"/>
          </a:xfrm>
          <a:prstGeom prst="rect">
            <a:avLst/>
          </a:prstGeom>
        </p:spPr>
      </p:pic>
    </p:spTree>
    <p:extLst>
      <p:ext uri="{BB962C8B-B14F-4D97-AF65-F5344CB8AC3E}">
        <p14:creationId xmlns:p14="http://schemas.microsoft.com/office/powerpoint/2010/main" val="3503407338"/>
      </p:ext>
    </p:extLst>
  </p:cSld>
  <p:clrMapOvr>
    <a:masterClrMapping/>
  </p:clrMapOvr>
  <mc:AlternateContent xmlns:mc="http://schemas.openxmlformats.org/markup-compatibility/2006" xmlns:p14="http://schemas.microsoft.com/office/powerpoint/2010/main">
    <mc:Choice Requires="p14">
      <p:transition spd="slow" p14:dur="10000" advTm="8044"/>
    </mc:Choice>
    <mc:Fallback xmlns="">
      <p:transition spd="slow" advTm="7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1371E-31D2-4C4D-AC58-4AB8526EF956}"/>
              </a:ext>
            </a:extLst>
          </p:cNvPr>
          <p:cNvSpPr>
            <a:spLocks noGrp="1"/>
          </p:cNvSpPr>
          <p:nvPr>
            <p:ph type="title"/>
          </p:nvPr>
        </p:nvSpPr>
        <p:spPr>
          <a:xfrm>
            <a:off x="838200" y="365125"/>
            <a:ext cx="10515600" cy="1325563"/>
          </a:xfrm>
        </p:spPr>
        <p:txBody>
          <a:bodyPr/>
          <a:lstStyle/>
          <a:p>
            <a:r>
              <a:rPr lang="en-US" dirty="0"/>
              <a:t>Quinceanera party in the Warsaw Ballroom</a:t>
            </a:r>
          </a:p>
        </p:txBody>
      </p:sp>
      <p:pic>
        <p:nvPicPr>
          <p:cNvPr id="6" name="Content Placeholder 5">
            <a:extLst>
              <a:ext uri="{FF2B5EF4-FFF2-40B4-BE49-F238E27FC236}">
                <a16:creationId xmlns:a16="http://schemas.microsoft.com/office/drawing/2014/main" id="{83FB97E3-30E2-F14A-A144-C08BBC8070A4}"/>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04434" y="1690688"/>
            <a:ext cx="7385068" cy="4351338"/>
          </a:xfrm>
        </p:spPr>
      </p:pic>
      <p:sp>
        <p:nvSpPr>
          <p:cNvPr id="4" name="Footer Placeholder 3">
            <a:extLst>
              <a:ext uri="{FF2B5EF4-FFF2-40B4-BE49-F238E27FC236}">
                <a16:creationId xmlns:a16="http://schemas.microsoft.com/office/drawing/2014/main" id="{D90C6116-2685-1640-9BFE-BBFB1DC35983}"/>
              </a:ext>
            </a:extLst>
          </p:cNvPr>
          <p:cNvSpPr>
            <a:spLocks noGrp="1"/>
          </p:cNvSpPr>
          <p:nvPr>
            <p:ph type="ftr" sz="quarter" idx="11"/>
          </p:nvPr>
        </p:nvSpPr>
        <p:spPr/>
        <p:txBody>
          <a:bodyPr/>
          <a:lstStyle/>
          <a:p>
            <a:r>
              <a:rPr lang="en-US" dirty="0"/>
              <a:t>Architecture in the service of the spiritual and sacred</a:t>
            </a:r>
          </a:p>
        </p:txBody>
      </p:sp>
    </p:spTree>
    <p:extLst>
      <p:ext uri="{BB962C8B-B14F-4D97-AF65-F5344CB8AC3E}">
        <p14:creationId xmlns:p14="http://schemas.microsoft.com/office/powerpoint/2010/main" val="4159431825"/>
      </p:ext>
    </p:extLst>
  </p:cSld>
  <p:clrMapOvr>
    <a:masterClrMapping/>
  </p:clrMapOvr>
  <mc:AlternateContent xmlns:mc="http://schemas.openxmlformats.org/markup-compatibility/2006" xmlns:p14="http://schemas.microsoft.com/office/powerpoint/2010/main">
    <mc:Choice Requires="p14">
      <p:transition spd="slow" p14:dur="10000" advTm="5379"/>
    </mc:Choice>
    <mc:Fallback xmlns="">
      <p:transition spd="slow" advTm="7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E84E6-8D1B-204F-B538-BC1241798DE9}"/>
              </a:ext>
            </a:extLst>
          </p:cNvPr>
          <p:cNvSpPr>
            <a:spLocks noGrp="1"/>
          </p:cNvSpPr>
          <p:nvPr>
            <p:ph type="title"/>
          </p:nvPr>
        </p:nvSpPr>
        <p:spPr>
          <a:xfrm>
            <a:off x="838200" y="365125"/>
            <a:ext cx="10515600" cy="1325563"/>
          </a:xfrm>
        </p:spPr>
        <p:txBody>
          <a:bodyPr/>
          <a:lstStyle/>
          <a:p>
            <a:r>
              <a:rPr lang="en-US" dirty="0"/>
              <a:t>Hosting educational activities</a:t>
            </a:r>
          </a:p>
        </p:txBody>
      </p:sp>
      <p:pic>
        <p:nvPicPr>
          <p:cNvPr id="8" name="Content Placeholder 7">
            <a:extLst>
              <a:ext uri="{FF2B5EF4-FFF2-40B4-BE49-F238E27FC236}">
                <a16:creationId xmlns:a16="http://schemas.microsoft.com/office/drawing/2014/main" id="{F6EFCDC7-9FE5-EA4C-8C18-06866987088B}"/>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75097" y="1690688"/>
            <a:ext cx="3263503" cy="4351338"/>
          </a:xfrm>
        </p:spPr>
      </p:pic>
      <p:sp>
        <p:nvSpPr>
          <p:cNvPr id="4" name="Footer Placeholder 3">
            <a:extLst>
              <a:ext uri="{FF2B5EF4-FFF2-40B4-BE49-F238E27FC236}">
                <a16:creationId xmlns:a16="http://schemas.microsoft.com/office/drawing/2014/main" id="{3499C441-BD3D-2544-BE6A-28593AEDEC94}"/>
              </a:ext>
            </a:extLst>
          </p:cNvPr>
          <p:cNvSpPr>
            <a:spLocks noGrp="1"/>
          </p:cNvSpPr>
          <p:nvPr>
            <p:ph type="ftr" sz="quarter" idx="11"/>
          </p:nvPr>
        </p:nvSpPr>
        <p:spPr/>
        <p:txBody>
          <a:bodyPr/>
          <a:lstStyle/>
          <a:p>
            <a:r>
              <a:rPr lang="en-US" dirty="0"/>
              <a:t>Architecture in the service of the spiritual and sacred</a:t>
            </a:r>
          </a:p>
        </p:txBody>
      </p:sp>
      <p:pic>
        <p:nvPicPr>
          <p:cNvPr id="10" name="Picture 9">
            <a:extLst>
              <a:ext uri="{FF2B5EF4-FFF2-40B4-BE49-F238E27FC236}">
                <a16:creationId xmlns:a16="http://schemas.microsoft.com/office/drawing/2014/main" id="{1219CCAE-DE9F-C34E-B2E5-4A8F31F582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90126" y="1414522"/>
            <a:ext cx="4206240" cy="4903669"/>
          </a:xfrm>
          <a:prstGeom prst="rect">
            <a:avLst/>
          </a:prstGeom>
        </p:spPr>
      </p:pic>
    </p:spTree>
    <p:extLst>
      <p:ext uri="{BB962C8B-B14F-4D97-AF65-F5344CB8AC3E}">
        <p14:creationId xmlns:p14="http://schemas.microsoft.com/office/powerpoint/2010/main" val="4283926441"/>
      </p:ext>
    </p:extLst>
  </p:cSld>
  <p:clrMapOvr>
    <a:masterClrMapping/>
  </p:clrMapOvr>
  <mc:AlternateContent xmlns:mc="http://schemas.openxmlformats.org/markup-compatibility/2006" xmlns:p14="http://schemas.microsoft.com/office/powerpoint/2010/main">
    <mc:Choice Requires="p14">
      <p:transition spd="slow" p14:dur="10000" advTm="2673"/>
    </mc:Choice>
    <mc:Fallback xmlns="">
      <p:transition spd="slow" advTm="7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B7C18-1EB5-7B4E-814E-240D53FF595D}"/>
              </a:ext>
            </a:extLst>
          </p:cNvPr>
          <p:cNvSpPr>
            <a:spLocks noGrp="1"/>
          </p:cNvSpPr>
          <p:nvPr>
            <p:ph type="title"/>
          </p:nvPr>
        </p:nvSpPr>
        <p:spPr>
          <a:xfrm>
            <a:off x="838200" y="365125"/>
            <a:ext cx="10515600" cy="1325563"/>
          </a:xfrm>
        </p:spPr>
        <p:txBody>
          <a:bodyPr/>
          <a:lstStyle/>
          <a:p>
            <a:r>
              <a:rPr lang="en-US" dirty="0"/>
              <a:t>Architecture in the service of the spiritual and sacred</a:t>
            </a:r>
          </a:p>
        </p:txBody>
      </p:sp>
      <p:sp>
        <p:nvSpPr>
          <p:cNvPr id="3" name="Content Placeholder 2">
            <a:extLst>
              <a:ext uri="{FF2B5EF4-FFF2-40B4-BE49-F238E27FC236}">
                <a16:creationId xmlns:a16="http://schemas.microsoft.com/office/drawing/2014/main" id="{3F4C959B-3292-F545-B027-E3AC3E7B370E}"/>
              </a:ext>
            </a:extLst>
          </p:cNvPr>
          <p:cNvSpPr>
            <a:spLocks noGrp="1"/>
          </p:cNvSpPr>
          <p:nvPr>
            <p:ph idx="1"/>
          </p:nvPr>
        </p:nvSpPr>
        <p:spPr/>
        <p:txBody>
          <a:bodyPr/>
          <a:lstStyle/>
          <a:p>
            <a:r>
              <a:rPr lang="en-US" b="1" dirty="0"/>
              <a:t>Our Torah scrolls, with their words in ink on parchment, connect us with ancient times.</a:t>
            </a:r>
          </a:p>
          <a:p>
            <a:r>
              <a:rPr lang="en-US" b="1" dirty="0"/>
              <a:t>Our architects and artisans connect us with Modernism and beyond.</a:t>
            </a:r>
          </a:p>
          <a:p>
            <a:r>
              <a:rPr lang="en-US" b="1" dirty="0"/>
              <a:t>Our sacred spaces enhance our contemporary spiritual life.</a:t>
            </a:r>
          </a:p>
          <a:p>
            <a:r>
              <a:rPr lang="en-US" b="1" dirty="0"/>
              <a:t>Thank you for coming to our Modernism Week tours.</a:t>
            </a:r>
          </a:p>
        </p:txBody>
      </p:sp>
      <p:sp>
        <p:nvSpPr>
          <p:cNvPr id="4" name="Footer Placeholder 3">
            <a:extLst>
              <a:ext uri="{FF2B5EF4-FFF2-40B4-BE49-F238E27FC236}">
                <a16:creationId xmlns:a16="http://schemas.microsoft.com/office/drawing/2014/main" id="{DE3F87A7-0977-8A4B-B46F-F8CD1CDA60A0}"/>
              </a:ext>
            </a:extLst>
          </p:cNvPr>
          <p:cNvSpPr>
            <a:spLocks noGrp="1"/>
          </p:cNvSpPr>
          <p:nvPr>
            <p:ph type="ftr" sz="quarter" idx="11"/>
          </p:nvPr>
        </p:nvSpPr>
        <p:spPr/>
        <p:txBody>
          <a:bodyPr/>
          <a:lstStyle/>
          <a:p>
            <a:r>
              <a:rPr lang="en-US" dirty="0"/>
              <a:t>Architecture in the service of the spiritual and sacred</a:t>
            </a:r>
          </a:p>
        </p:txBody>
      </p:sp>
    </p:spTree>
    <p:extLst>
      <p:ext uri="{BB962C8B-B14F-4D97-AF65-F5344CB8AC3E}">
        <p14:creationId xmlns:p14="http://schemas.microsoft.com/office/powerpoint/2010/main" val="1257565283"/>
      </p:ext>
    </p:extLst>
  </p:cSld>
  <p:clrMapOvr>
    <a:masterClrMapping/>
  </p:clrMapOvr>
  <mc:AlternateContent xmlns:mc="http://schemas.openxmlformats.org/markup-compatibility/2006" xmlns:p14="http://schemas.microsoft.com/office/powerpoint/2010/main">
    <mc:Choice Requires="p14">
      <p:transition spd="slow" p14:dur="10000" advTm="23748"/>
    </mc:Choice>
    <mc:Fallback xmlns="">
      <p:transition spd="slow" advTm="7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0526B-1681-2944-8005-9E3D15352650}"/>
              </a:ext>
            </a:extLst>
          </p:cNvPr>
          <p:cNvSpPr>
            <a:spLocks noGrp="1"/>
          </p:cNvSpPr>
          <p:nvPr>
            <p:ph type="title"/>
          </p:nvPr>
        </p:nvSpPr>
        <p:spPr>
          <a:xfrm>
            <a:off x="838200" y="365125"/>
            <a:ext cx="10515600" cy="1325563"/>
          </a:xfrm>
        </p:spPr>
        <p:txBody>
          <a:bodyPr/>
          <a:lstStyle/>
          <a:p>
            <a:r>
              <a:rPr lang="en-US" dirty="0"/>
              <a:t>Temple Isaiah’s architecture uses changing styles and materials to create sacred spaces</a:t>
            </a:r>
          </a:p>
        </p:txBody>
      </p:sp>
      <p:sp>
        <p:nvSpPr>
          <p:cNvPr id="4" name="Footer Placeholder 3">
            <a:extLst>
              <a:ext uri="{FF2B5EF4-FFF2-40B4-BE49-F238E27FC236}">
                <a16:creationId xmlns:a16="http://schemas.microsoft.com/office/drawing/2014/main" id="{E5E31685-0602-AF48-9C8F-32437BCF1D3A}"/>
              </a:ext>
            </a:extLst>
          </p:cNvPr>
          <p:cNvSpPr>
            <a:spLocks noGrp="1"/>
          </p:cNvSpPr>
          <p:nvPr>
            <p:ph type="ftr" sz="quarter" idx="11"/>
          </p:nvPr>
        </p:nvSpPr>
        <p:spPr/>
        <p:txBody>
          <a:bodyPr/>
          <a:lstStyle/>
          <a:p>
            <a:r>
              <a:rPr lang="en-US" dirty="0"/>
              <a:t>Architecture in the service of the spiritual and sacred</a:t>
            </a:r>
          </a:p>
        </p:txBody>
      </p:sp>
      <p:pic>
        <p:nvPicPr>
          <p:cNvPr id="5" name="Content Placeholder 3">
            <a:extLst>
              <a:ext uri="{FF2B5EF4-FFF2-40B4-BE49-F238E27FC236}">
                <a16:creationId xmlns:a16="http://schemas.microsoft.com/office/drawing/2014/main" id="{BC8E17B4-54C3-CF4B-BA7E-06CD7966C8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4200" y="1769904"/>
            <a:ext cx="3914267" cy="2199132"/>
          </a:xfrm>
          <a:prstGeom prst="rect">
            <a:avLst/>
          </a:prstGeom>
        </p:spPr>
      </p:pic>
      <p:sp>
        <p:nvSpPr>
          <p:cNvPr id="9" name="Content Placeholder 8">
            <a:extLst>
              <a:ext uri="{FF2B5EF4-FFF2-40B4-BE49-F238E27FC236}">
                <a16:creationId xmlns:a16="http://schemas.microsoft.com/office/drawing/2014/main" id="{4B9C98E8-5937-1841-818D-F61E1266F588}"/>
              </a:ext>
            </a:extLst>
          </p:cNvPr>
          <p:cNvSpPr>
            <a:spLocks noGrp="1"/>
          </p:cNvSpPr>
          <p:nvPr>
            <p:ph idx="1"/>
          </p:nvPr>
        </p:nvSpPr>
        <p:spPr>
          <a:xfrm>
            <a:off x="838200" y="1825625"/>
            <a:ext cx="10515600" cy="3489325"/>
          </a:xfrm>
        </p:spPr>
        <p:txBody>
          <a:bodyPr/>
          <a:lstStyle/>
          <a:p>
            <a:pPr marL="0" indent="0">
              <a:buNone/>
            </a:pPr>
            <a:endParaRPr lang="en-US" dirty="0"/>
          </a:p>
        </p:txBody>
      </p:sp>
      <p:pic>
        <p:nvPicPr>
          <p:cNvPr id="11" name="Picture 10">
            <a:extLst>
              <a:ext uri="{FF2B5EF4-FFF2-40B4-BE49-F238E27FC236}">
                <a16:creationId xmlns:a16="http://schemas.microsoft.com/office/drawing/2014/main" id="{744A8551-5E36-C343-99CB-7A9A04B97E8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74953" y="1701101"/>
            <a:ext cx="4068064" cy="1844040"/>
          </a:xfrm>
          <a:prstGeom prst="rect">
            <a:avLst/>
          </a:prstGeom>
        </p:spPr>
      </p:pic>
      <p:sp>
        <p:nvSpPr>
          <p:cNvPr id="13" name="TextBox 12">
            <a:extLst>
              <a:ext uri="{FF2B5EF4-FFF2-40B4-BE49-F238E27FC236}">
                <a16:creationId xmlns:a16="http://schemas.microsoft.com/office/drawing/2014/main" id="{40204D20-F6EB-804D-AEC3-8FE009736092}"/>
              </a:ext>
            </a:extLst>
          </p:cNvPr>
          <p:cNvSpPr txBox="1"/>
          <p:nvPr/>
        </p:nvSpPr>
        <p:spPr>
          <a:xfrm>
            <a:off x="438150" y="4109435"/>
            <a:ext cx="8343900" cy="2062103"/>
          </a:xfrm>
          <a:prstGeom prst="rect">
            <a:avLst/>
          </a:prstGeom>
          <a:noFill/>
        </p:spPr>
        <p:txBody>
          <a:bodyPr wrap="square" rtlCol="0">
            <a:spAutoFit/>
          </a:bodyPr>
          <a:lstStyle/>
          <a:p>
            <a:r>
              <a:rPr lang="en-US" sz="3200" b="1" dirty="0"/>
              <a:t>Three key  elements  of synagogue architecture:</a:t>
            </a:r>
          </a:p>
          <a:p>
            <a:r>
              <a:rPr lang="en-US" sz="3200" b="1" dirty="0"/>
              <a:t>	The Torah</a:t>
            </a:r>
          </a:p>
          <a:p>
            <a:r>
              <a:rPr lang="en-US" sz="3200" b="1" dirty="0"/>
              <a:t>	The Eternal Light</a:t>
            </a:r>
          </a:p>
          <a:p>
            <a:r>
              <a:rPr lang="en-US" sz="3200" b="1" dirty="0"/>
              <a:t>	The Ark</a:t>
            </a:r>
          </a:p>
        </p:txBody>
      </p:sp>
    </p:spTree>
    <p:custDataLst>
      <p:tags r:id="rId1"/>
    </p:custDataLst>
    <p:extLst>
      <p:ext uri="{BB962C8B-B14F-4D97-AF65-F5344CB8AC3E}">
        <p14:creationId xmlns:p14="http://schemas.microsoft.com/office/powerpoint/2010/main" val="2695911688"/>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7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DC0B0-21A0-1240-841F-74AA94E359C7}"/>
              </a:ext>
            </a:extLst>
          </p:cNvPr>
          <p:cNvSpPr>
            <a:spLocks noGrp="1"/>
          </p:cNvSpPr>
          <p:nvPr>
            <p:ph type="title"/>
          </p:nvPr>
        </p:nvSpPr>
        <p:spPr>
          <a:xfrm>
            <a:off x="838200" y="365125"/>
            <a:ext cx="10515600" cy="1325563"/>
          </a:xfrm>
        </p:spPr>
        <p:txBody>
          <a:bodyPr/>
          <a:lstStyle/>
          <a:p>
            <a:r>
              <a:rPr lang="en-US" dirty="0"/>
              <a:t>Eternal Lights</a:t>
            </a:r>
          </a:p>
        </p:txBody>
      </p:sp>
      <p:pic>
        <p:nvPicPr>
          <p:cNvPr id="5" name="Content Placeholder 4">
            <a:extLst>
              <a:ext uri="{FF2B5EF4-FFF2-40B4-BE49-F238E27FC236}">
                <a16:creationId xmlns:a16="http://schemas.microsoft.com/office/drawing/2014/main" id="{FFAEFCE4-22A3-904C-B99A-6910BD69771C}"/>
              </a:ext>
            </a:extLst>
          </p:cNvPr>
          <p:cNvPicPr>
            <a:picLocks noGrp="1" noChangeAspect="1"/>
          </p:cNvPicPr>
          <p:nvPr>
            <p:ph idx="1"/>
          </p:nvPr>
        </p:nvPicPr>
        <p:blipFill>
          <a:blip r:embed="rId3"/>
          <a:stretch>
            <a:fillRect/>
          </a:stretch>
        </p:blipFill>
        <p:spPr>
          <a:xfrm>
            <a:off x="1003596" y="1852766"/>
            <a:ext cx="886587" cy="2318766"/>
          </a:xfrm>
          <a:prstGeom prst="rect">
            <a:avLst/>
          </a:prstGeom>
        </p:spPr>
      </p:pic>
      <p:sp>
        <p:nvSpPr>
          <p:cNvPr id="4" name="Footer Placeholder 3">
            <a:extLst>
              <a:ext uri="{FF2B5EF4-FFF2-40B4-BE49-F238E27FC236}">
                <a16:creationId xmlns:a16="http://schemas.microsoft.com/office/drawing/2014/main" id="{F8DA6E02-095E-3245-BA0D-F35EB87B548E}"/>
              </a:ext>
            </a:extLst>
          </p:cNvPr>
          <p:cNvSpPr>
            <a:spLocks noGrp="1"/>
          </p:cNvSpPr>
          <p:nvPr>
            <p:ph type="ftr" sz="quarter" idx="11"/>
          </p:nvPr>
        </p:nvSpPr>
        <p:spPr/>
        <p:txBody>
          <a:bodyPr/>
          <a:lstStyle/>
          <a:p>
            <a:r>
              <a:rPr lang="en-US" dirty="0"/>
              <a:t>Architecture in the service of the spiritual and sacred</a:t>
            </a:r>
          </a:p>
        </p:txBody>
      </p:sp>
      <p:pic>
        <p:nvPicPr>
          <p:cNvPr id="6" name="Picture 5">
            <a:extLst>
              <a:ext uri="{FF2B5EF4-FFF2-40B4-BE49-F238E27FC236}">
                <a16:creationId xmlns:a16="http://schemas.microsoft.com/office/drawing/2014/main" id="{6A2C428A-A097-CF49-B822-CAEC8771FE0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78515" y="1852766"/>
            <a:ext cx="1460500" cy="2971800"/>
          </a:xfrm>
          <a:prstGeom prst="rect">
            <a:avLst/>
          </a:prstGeom>
        </p:spPr>
      </p:pic>
      <p:sp>
        <p:nvSpPr>
          <p:cNvPr id="3" name="TextBox 2">
            <a:extLst>
              <a:ext uri="{FF2B5EF4-FFF2-40B4-BE49-F238E27FC236}">
                <a16:creationId xmlns:a16="http://schemas.microsoft.com/office/drawing/2014/main" id="{29A372FB-152E-1442-ADA8-754E3BEC52A4}"/>
              </a:ext>
            </a:extLst>
          </p:cNvPr>
          <p:cNvSpPr txBox="1"/>
          <p:nvPr/>
        </p:nvSpPr>
        <p:spPr>
          <a:xfrm>
            <a:off x="8153400" y="1027906"/>
            <a:ext cx="3683000" cy="2677656"/>
          </a:xfrm>
          <a:prstGeom prst="rect">
            <a:avLst/>
          </a:prstGeom>
          <a:noFill/>
        </p:spPr>
        <p:txBody>
          <a:bodyPr wrap="square" rtlCol="0">
            <a:spAutoFit/>
          </a:bodyPr>
          <a:lstStyle/>
          <a:p>
            <a:r>
              <a:rPr lang="en-US" sz="2800" b="1" dirty="0"/>
              <a:t>Commanded in the Torah (Exodus 27:20-21), they symbolize God's eternal presence and are therefore never extinguished. </a:t>
            </a:r>
          </a:p>
        </p:txBody>
      </p:sp>
      <p:sp>
        <p:nvSpPr>
          <p:cNvPr id="8" name="TextBox 7">
            <a:extLst>
              <a:ext uri="{FF2B5EF4-FFF2-40B4-BE49-F238E27FC236}">
                <a16:creationId xmlns:a16="http://schemas.microsoft.com/office/drawing/2014/main" id="{A9188349-C67F-4E4E-A0A9-683DEB0B9235}"/>
              </a:ext>
            </a:extLst>
          </p:cNvPr>
          <p:cNvSpPr txBox="1"/>
          <p:nvPr/>
        </p:nvSpPr>
        <p:spPr>
          <a:xfrm>
            <a:off x="838200" y="4402667"/>
            <a:ext cx="1210733" cy="923330"/>
          </a:xfrm>
          <a:prstGeom prst="rect">
            <a:avLst/>
          </a:prstGeom>
          <a:noFill/>
        </p:spPr>
        <p:txBody>
          <a:bodyPr wrap="square" rtlCol="0">
            <a:spAutoFit/>
          </a:bodyPr>
          <a:lstStyle/>
          <a:p>
            <a:r>
              <a:rPr lang="en-US" dirty="0"/>
              <a:t>Original</a:t>
            </a:r>
          </a:p>
          <a:p>
            <a:r>
              <a:rPr lang="en-US" dirty="0"/>
              <a:t>Liberman</a:t>
            </a:r>
          </a:p>
          <a:p>
            <a:r>
              <a:rPr lang="en-US" dirty="0"/>
              <a:t>chapel</a:t>
            </a:r>
          </a:p>
        </p:txBody>
      </p:sp>
      <p:sp>
        <p:nvSpPr>
          <p:cNvPr id="9" name="TextBox 8">
            <a:extLst>
              <a:ext uri="{FF2B5EF4-FFF2-40B4-BE49-F238E27FC236}">
                <a16:creationId xmlns:a16="http://schemas.microsoft.com/office/drawing/2014/main" id="{6429FF93-DA01-3044-99E2-EA77F9D2350C}"/>
              </a:ext>
            </a:extLst>
          </p:cNvPr>
          <p:cNvSpPr txBox="1"/>
          <p:nvPr/>
        </p:nvSpPr>
        <p:spPr>
          <a:xfrm>
            <a:off x="2789098" y="4986644"/>
            <a:ext cx="1210733" cy="923330"/>
          </a:xfrm>
          <a:prstGeom prst="rect">
            <a:avLst/>
          </a:prstGeom>
          <a:noFill/>
        </p:spPr>
        <p:txBody>
          <a:bodyPr wrap="square" rtlCol="0">
            <a:spAutoFit/>
          </a:bodyPr>
          <a:lstStyle/>
          <a:p>
            <a:r>
              <a:rPr lang="en-US" dirty="0"/>
              <a:t>Updated</a:t>
            </a:r>
          </a:p>
          <a:p>
            <a:r>
              <a:rPr lang="en-US" dirty="0"/>
              <a:t>Liberman</a:t>
            </a:r>
          </a:p>
          <a:p>
            <a:r>
              <a:rPr lang="en-US" dirty="0"/>
              <a:t>chapel</a:t>
            </a:r>
          </a:p>
        </p:txBody>
      </p:sp>
      <p:sp>
        <p:nvSpPr>
          <p:cNvPr id="10" name="TextBox 9">
            <a:extLst>
              <a:ext uri="{FF2B5EF4-FFF2-40B4-BE49-F238E27FC236}">
                <a16:creationId xmlns:a16="http://schemas.microsoft.com/office/drawing/2014/main" id="{E738A08A-EDE1-7F41-A077-E581BFA8DE3C}"/>
              </a:ext>
            </a:extLst>
          </p:cNvPr>
          <p:cNvSpPr txBox="1"/>
          <p:nvPr/>
        </p:nvSpPr>
        <p:spPr>
          <a:xfrm>
            <a:off x="5257800" y="4101566"/>
            <a:ext cx="1210733" cy="646331"/>
          </a:xfrm>
          <a:prstGeom prst="rect">
            <a:avLst/>
          </a:prstGeom>
          <a:noFill/>
        </p:spPr>
        <p:txBody>
          <a:bodyPr wrap="square" rtlCol="0">
            <a:spAutoFit/>
          </a:bodyPr>
          <a:lstStyle/>
          <a:p>
            <a:r>
              <a:rPr lang="en-US" dirty="0"/>
              <a:t>Bochner sanctuary</a:t>
            </a:r>
          </a:p>
        </p:txBody>
      </p:sp>
      <p:pic>
        <p:nvPicPr>
          <p:cNvPr id="11" name="Picture 10">
            <a:extLst>
              <a:ext uri="{FF2B5EF4-FFF2-40B4-BE49-F238E27FC236}">
                <a16:creationId xmlns:a16="http://schemas.microsoft.com/office/drawing/2014/main" id="{9A99C518-DB23-824B-8B93-50930E93707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19640" y="490875"/>
            <a:ext cx="2152719" cy="3474720"/>
          </a:xfrm>
          <a:prstGeom prst="rect">
            <a:avLst/>
          </a:prstGeom>
        </p:spPr>
      </p:pic>
    </p:spTree>
    <p:custDataLst>
      <p:tags r:id="rId1"/>
    </p:custDataLst>
    <p:extLst>
      <p:ext uri="{BB962C8B-B14F-4D97-AF65-F5344CB8AC3E}">
        <p14:creationId xmlns:p14="http://schemas.microsoft.com/office/powerpoint/2010/main" val="2299730817"/>
      </p:ext>
    </p:extLst>
  </p:cSld>
  <p:clrMapOvr>
    <a:masterClrMapping/>
  </p:clrMapOvr>
  <mc:AlternateContent xmlns:mc="http://schemas.openxmlformats.org/markup-compatibility/2006" xmlns:p14="http://schemas.microsoft.com/office/powerpoint/2010/main">
    <mc:Choice Requires="p14">
      <p:transition spd="slow" p14:dur="10000" advTm="11000"/>
    </mc:Choice>
    <mc:Fallback xmlns="">
      <p:transition spd="slow" advTm="7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6BE98-565A-E54B-A4BB-1963E386C208}"/>
              </a:ext>
            </a:extLst>
          </p:cNvPr>
          <p:cNvSpPr>
            <a:spLocks noGrp="1"/>
          </p:cNvSpPr>
          <p:nvPr>
            <p:ph type="title"/>
          </p:nvPr>
        </p:nvSpPr>
        <p:spPr>
          <a:xfrm>
            <a:off x="838200" y="365125"/>
            <a:ext cx="10515600" cy="1325563"/>
          </a:xfrm>
        </p:spPr>
        <p:txBody>
          <a:bodyPr/>
          <a:lstStyle/>
          <a:p>
            <a:r>
              <a:rPr lang="en-US" dirty="0"/>
              <a:t>The Torah in the ark is the central focus of synagogue design</a:t>
            </a:r>
          </a:p>
        </p:txBody>
      </p:sp>
      <p:pic>
        <p:nvPicPr>
          <p:cNvPr id="6" name="Content Placeholder 5">
            <a:extLst>
              <a:ext uri="{FF2B5EF4-FFF2-40B4-BE49-F238E27FC236}">
                <a16:creationId xmlns:a16="http://schemas.microsoft.com/office/drawing/2014/main" id="{38DD46E5-B393-404A-B17C-99A1D0075798}"/>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361926" y="1690688"/>
            <a:ext cx="2896868" cy="4351338"/>
          </a:xfrm>
        </p:spPr>
      </p:pic>
      <p:sp>
        <p:nvSpPr>
          <p:cNvPr id="4" name="Footer Placeholder 3">
            <a:extLst>
              <a:ext uri="{FF2B5EF4-FFF2-40B4-BE49-F238E27FC236}">
                <a16:creationId xmlns:a16="http://schemas.microsoft.com/office/drawing/2014/main" id="{29C26080-64D6-FB44-A644-8F281CECA0E5}"/>
              </a:ext>
            </a:extLst>
          </p:cNvPr>
          <p:cNvSpPr>
            <a:spLocks noGrp="1"/>
          </p:cNvSpPr>
          <p:nvPr>
            <p:ph type="ftr" sz="quarter" idx="11"/>
          </p:nvPr>
        </p:nvSpPr>
        <p:spPr/>
        <p:txBody>
          <a:bodyPr/>
          <a:lstStyle/>
          <a:p>
            <a:r>
              <a:rPr lang="en-US" dirty="0"/>
              <a:t>Architecture in the service of the spiritual and sacred</a:t>
            </a:r>
          </a:p>
        </p:txBody>
      </p:sp>
      <p:sp>
        <p:nvSpPr>
          <p:cNvPr id="7" name="TextBox 6">
            <a:extLst>
              <a:ext uri="{FF2B5EF4-FFF2-40B4-BE49-F238E27FC236}">
                <a16:creationId xmlns:a16="http://schemas.microsoft.com/office/drawing/2014/main" id="{370B7A05-80AA-AD4C-A700-44F3FE647627}"/>
              </a:ext>
            </a:extLst>
          </p:cNvPr>
          <p:cNvSpPr txBox="1"/>
          <p:nvPr/>
        </p:nvSpPr>
        <p:spPr>
          <a:xfrm>
            <a:off x="5288797" y="2433638"/>
            <a:ext cx="6214820" cy="1815882"/>
          </a:xfrm>
          <a:prstGeom prst="rect">
            <a:avLst/>
          </a:prstGeom>
          <a:noFill/>
        </p:spPr>
        <p:txBody>
          <a:bodyPr wrap="square" rtlCol="0">
            <a:spAutoFit/>
          </a:bodyPr>
          <a:lstStyle/>
          <a:p>
            <a:r>
              <a:rPr lang="en-US" sz="2800" b="1" dirty="0"/>
              <a:t>The Torah is the parchment scroll containing the five books of Moses. It is read  on the Sabbath and Jewish holidays</a:t>
            </a:r>
          </a:p>
        </p:txBody>
      </p:sp>
    </p:spTree>
    <p:extLst>
      <p:ext uri="{BB962C8B-B14F-4D97-AF65-F5344CB8AC3E}">
        <p14:creationId xmlns:p14="http://schemas.microsoft.com/office/powerpoint/2010/main" val="1593992982"/>
      </p:ext>
    </p:extLst>
  </p:cSld>
  <p:clrMapOvr>
    <a:masterClrMapping/>
  </p:clrMapOvr>
  <mc:AlternateContent xmlns:mc="http://schemas.openxmlformats.org/markup-compatibility/2006" xmlns:p14="http://schemas.microsoft.com/office/powerpoint/2010/main">
    <mc:Choice Requires="p14">
      <p:transition spd="slow" p14:dur="10000" advTm="9000"/>
    </mc:Choice>
    <mc:Fallback xmlns="">
      <p:transition spd="slow" advTm="7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BC01B-ECD7-5A4D-BB87-B89873F4F434}"/>
              </a:ext>
            </a:extLst>
          </p:cNvPr>
          <p:cNvSpPr>
            <a:spLocks noGrp="1"/>
          </p:cNvSpPr>
          <p:nvPr>
            <p:ph type="title"/>
          </p:nvPr>
        </p:nvSpPr>
        <p:spPr>
          <a:xfrm>
            <a:off x="452029" y="365125"/>
            <a:ext cx="10901771" cy="1325563"/>
          </a:xfrm>
        </p:spPr>
        <p:txBody>
          <a:bodyPr/>
          <a:lstStyle/>
          <a:p>
            <a:r>
              <a:rPr lang="en-US" dirty="0"/>
              <a:t>Torah arks across the years</a:t>
            </a:r>
          </a:p>
        </p:txBody>
      </p:sp>
      <p:pic>
        <p:nvPicPr>
          <p:cNvPr id="5" name="Content Placeholder 4">
            <a:extLst>
              <a:ext uri="{FF2B5EF4-FFF2-40B4-BE49-F238E27FC236}">
                <a16:creationId xmlns:a16="http://schemas.microsoft.com/office/drawing/2014/main" id="{A1BCF3FA-FE2B-B444-9F9F-06BC3E6BBA1A}"/>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838200" y="3059538"/>
            <a:ext cx="2314956" cy="2634460"/>
          </a:xfrm>
          <a:prstGeom prst="rect">
            <a:avLst/>
          </a:prstGeom>
        </p:spPr>
      </p:pic>
      <p:sp>
        <p:nvSpPr>
          <p:cNvPr id="4" name="Footer Placeholder 3">
            <a:extLst>
              <a:ext uri="{FF2B5EF4-FFF2-40B4-BE49-F238E27FC236}">
                <a16:creationId xmlns:a16="http://schemas.microsoft.com/office/drawing/2014/main" id="{A4B12126-CE98-3C46-B088-F91190898533}"/>
              </a:ext>
            </a:extLst>
          </p:cNvPr>
          <p:cNvSpPr>
            <a:spLocks noGrp="1"/>
          </p:cNvSpPr>
          <p:nvPr>
            <p:ph type="ftr" sz="quarter" idx="11"/>
          </p:nvPr>
        </p:nvSpPr>
        <p:spPr>
          <a:xfrm>
            <a:off x="4038600" y="6337300"/>
            <a:ext cx="4114800" cy="365125"/>
          </a:xfrm>
        </p:spPr>
        <p:txBody>
          <a:bodyPr/>
          <a:lstStyle/>
          <a:p>
            <a:r>
              <a:rPr lang="en-US" dirty="0"/>
              <a:t>Architecture in the service of the spiritual and sacred</a:t>
            </a:r>
          </a:p>
        </p:txBody>
      </p:sp>
      <p:pic>
        <p:nvPicPr>
          <p:cNvPr id="6" name="Picture 5">
            <a:extLst>
              <a:ext uri="{FF2B5EF4-FFF2-40B4-BE49-F238E27FC236}">
                <a16:creationId xmlns:a16="http://schemas.microsoft.com/office/drawing/2014/main" id="{FBAC4F46-113E-4141-88A7-9AA8BE8474B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42398" y="2960702"/>
            <a:ext cx="2384298" cy="2832131"/>
          </a:xfrm>
          <a:prstGeom prst="rect">
            <a:avLst/>
          </a:prstGeom>
        </p:spPr>
      </p:pic>
      <p:pic>
        <p:nvPicPr>
          <p:cNvPr id="9" name="Picture 8">
            <a:extLst>
              <a:ext uri="{FF2B5EF4-FFF2-40B4-BE49-F238E27FC236}">
                <a16:creationId xmlns:a16="http://schemas.microsoft.com/office/drawing/2014/main" id="{75F88AA3-8BDA-4948-9140-589C33577EB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15939" y="4394738"/>
            <a:ext cx="2164461" cy="1671692"/>
          </a:xfrm>
          <a:prstGeom prst="rect">
            <a:avLst/>
          </a:prstGeom>
        </p:spPr>
      </p:pic>
      <p:sp>
        <p:nvSpPr>
          <p:cNvPr id="3" name="TextBox 2">
            <a:extLst>
              <a:ext uri="{FF2B5EF4-FFF2-40B4-BE49-F238E27FC236}">
                <a16:creationId xmlns:a16="http://schemas.microsoft.com/office/drawing/2014/main" id="{0462131A-F2B4-1340-A55A-1010B6527B2C}"/>
              </a:ext>
            </a:extLst>
          </p:cNvPr>
          <p:cNvSpPr txBox="1"/>
          <p:nvPr/>
        </p:nvSpPr>
        <p:spPr>
          <a:xfrm>
            <a:off x="749441" y="1511132"/>
            <a:ext cx="7479494" cy="523220"/>
          </a:xfrm>
          <a:prstGeom prst="rect">
            <a:avLst/>
          </a:prstGeom>
          <a:noFill/>
        </p:spPr>
        <p:txBody>
          <a:bodyPr wrap="square" rtlCol="0">
            <a:spAutoFit/>
          </a:bodyPr>
          <a:lstStyle/>
          <a:p>
            <a:r>
              <a:rPr lang="en-US" sz="2800" b="1" dirty="0"/>
              <a:t>In the synagogue, the ark holds the Torah scrolls</a:t>
            </a:r>
          </a:p>
        </p:txBody>
      </p:sp>
      <p:sp>
        <p:nvSpPr>
          <p:cNvPr id="10" name="TextBox 9">
            <a:extLst>
              <a:ext uri="{FF2B5EF4-FFF2-40B4-BE49-F238E27FC236}">
                <a16:creationId xmlns:a16="http://schemas.microsoft.com/office/drawing/2014/main" id="{72D04ADB-97E2-3E44-A5E7-E0C0E98C7AB0}"/>
              </a:ext>
            </a:extLst>
          </p:cNvPr>
          <p:cNvSpPr txBox="1"/>
          <p:nvPr/>
        </p:nvSpPr>
        <p:spPr>
          <a:xfrm>
            <a:off x="452029" y="5632265"/>
            <a:ext cx="2741682" cy="369332"/>
          </a:xfrm>
          <a:prstGeom prst="rect">
            <a:avLst/>
          </a:prstGeom>
          <a:noFill/>
        </p:spPr>
        <p:txBody>
          <a:bodyPr wrap="square" rtlCol="0">
            <a:spAutoFit/>
          </a:bodyPr>
          <a:lstStyle/>
          <a:p>
            <a:r>
              <a:rPr lang="en-US" dirty="0"/>
              <a:t>Original Liberman chapel</a:t>
            </a:r>
          </a:p>
        </p:txBody>
      </p:sp>
      <p:sp>
        <p:nvSpPr>
          <p:cNvPr id="11" name="TextBox 10">
            <a:extLst>
              <a:ext uri="{FF2B5EF4-FFF2-40B4-BE49-F238E27FC236}">
                <a16:creationId xmlns:a16="http://schemas.microsoft.com/office/drawing/2014/main" id="{CFE6CC99-FEFC-CB43-A0DD-1A825F6A788D}"/>
              </a:ext>
            </a:extLst>
          </p:cNvPr>
          <p:cNvSpPr txBox="1"/>
          <p:nvPr/>
        </p:nvSpPr>
        <p:spPr>
          <a:xfrm>
            <a:off x="3013164" y="5681059"/>
            <a:ext cx="3425435" cy="369332"/>
          </a:xfrm>
          <a:prstGeom prst="rect">
            <a:avLst/>
          </a:prstGeom>
          <a:noFill/>
        </p:spPr>
        <p:txBody>
          <a:bodyPr wrap="square" rtlCol="0">
            <a:spAutoFit/>
          </a:bodyPr>
          <a:lstStyle/>
          <a:p>
            <a:r>
              <a:rPr lang="en-US" dirty="0"/>
              <a:t>       Updated Liberman chapel</a:t>
            </a:r>
          </a:p>
        </p:txBody>
      </p:sp>
      <p:sp>
        <p:nvSpPr>
          <p:cNvPr id="12" name="TextBox 11">
            <a:extLst>
              <a:ext uri="{FF2B5EF4-FFF2-40B4-BE49-F238E27FC236}">
                <a16:creationId xmlns:a16="http://schemas.microsoft.com/office/drawing/2014/main" id="{21CA3E40-3047-EB4E-A1C1-21FA5C283D56}"/>
              </a:ext>
            </a:extLst>
          </p:cNvPr>
          <p:cNvSpPr txBox="1"/>
          <p:nvPr/>
        </p:nvSpPr>
        <p:spPr>
          <a:xfrm>
            <a:off x="9359009" y="3461620"/>
            <a:ext cx="1210733" cy="646331"/>
          </a:xfrm>
          <a:prstGeom prst="rect">
            <a:avLst/>
          </a:prstGeom>
          <a:noFill/>
        </p:spPr>
        <p:txBody>
          <a:bodyPr wrap="square" rtlCol="0">
            <a:spAutoFit/>
          </a:bodyPr>
          <a:lstStyle/>
          <a:p>
            <a:r>
              <a:rPr lang="en-US" dirty="0"/>
              <a:t>Bochner sanctuary</a:t>
            </a:r>
          </a:p>
        </p:txBody>
      </p:sp>
      <p:pic>
        <p:nvPicPr>
          <p:cNvPr id="14" name="Picture 13">
            <a:extLst>
              <a:ext uri="{FF2B5EF4-FFF2-40B4-BE49-F238E27FC236}">
                <a16:creationId xmlns:a16="http://schemas.microsoft.com/office/drawing/2014/main" id="{767840F4-FF5C-7A4B-9F16-CFA68D89EF3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40175" y="365125"/>
            <a:ext cx="3840480" cy="3003730"/>
          </a:xfrm>
          <a:prstGeom prst="rect">
            <a:avLst/>
          </a:prstGeom>
        </p:spPr>
      </p:pic>
    </p:spTree>
    <p:custDataLst>
      <p:tags r:id="rId1"/>
    </p:custDataLst>
    <p:extLst>
      <p:ext uri="{BB962C8B-B14F-4D97-AF65-F5344CB8AC3E}">
        <p14:creationId xmlns:p14="http://schemas.microsoft.com/office/powerpoint/2010/main" val="3983951852"/>
      </p:ext>
    </p:extLst>
  </p:cSld>
  <p:clrMapOvr>
    <a:masterClrMapping/>
  </p:clrMapOvr>
  <mc:AlternateContent xmlns:mc="http://schemas.openxmlformats.org/markup-compatibility/2006" xmlns:p14="http://schemas.microsoft.com/office/powerpoint/2010/main">
    <mc:Choice Requires="p14">
      <p:transition spd="slow" p14:dur="10000" advTm="11000"/>
    </mc:Choice>
    <mc:Fallback xmlns="">
      <p:transition spd="slow" advTm="7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9DAF3E-7E14-6342-899A-4E5D3350D5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3174" y="1785374"/>
            <a:ext cx="6264148" cy="2877312"/>
          </a:xfrm>
          <a:prstGeom prst="rect">
            <a:avLst/>
          </a:prstGeom>
        </p:spPr>
      </p:pic>
      <p:sp>
        <p:nvSpPr>
          <p:cNvPr id="2" name="Title 1">
            <a:extLst>
              <a:ext uri="{FF2B5EF4-FFF2-40B4-BE49-F238E27FC236}">
                <a16:creationId xmlns:a16="http://schemas.microsoft.com/office/drawing/2014/main" id="{4CC8C24E-2E13-334D-82F7-171BB54245D9}"/>
              </a:ext>
            </a:extLst>
          </p:cNvPr>
          <p:cNvSpPr>
            <a:spLocks noGrp="1"/>
          </p:cNvSpPr>
          <p:nvPr>
            <p:ph type="title"/>
          </p:nvPr>
        </p:nvSpPr>
        <p:spPr>
          <a:xfrm>
            <a:off x="838200" y="581473"/>
            <a:ext cx="10515600" cy="1658143"/>
          </a:xfrm>
        </p:spPr>
        <p:txBody>
          <a:bodyPr>
            <a:noAutofit/>
          </a:bodyPr>
          <a:lstStyle/>
          <a:p>
            <a:r>
              <a:rPr lang="en-US" sz="4000" b="1" dirty="0"/>
              <a:t>The historic Modernist E. Stewart Williams structure (left) is contrasted with the 1980’s west facing addition, designed by David Christian (right).</a:t>
            </a:r>
            <a:br>
              <a:rPr lang="en-US" sz="3200" b="1" dirty="0"/>
            </a:br>
            <a:endParaRPr lang="en-US" sz="3200" dirty="0"/>
          </a:p>
        </p:txBody>
      </p:sp>
      <p:sp>
        <p:nvSpPr>
          <p:cNvPr id="4" name="Footer Placeholder 3">
            <a:extLst>
              <a:ext uri="{FF2B5EF4-FFF2-40B4-BE49-F238E27FC236}">
                <a16:creationId xmlns:a16="http://schemas.microsoft.com/office/drawing/2014/main" id="{B3B5B6EE-66B6-A441-8501-04EC6C5DE5C2}"/>
              </a:ext>
            </a:extLst>
          </p:cNvPr>
          <p:cNvSpPr>
            <a:spLocks noGrp="1"/>
          </p:cNvSpPr>
          <p:nvPr>
            <p:ph type="ftr" sz="quarter" idx="11"/>
          </p:nvPr>
        </p:nvSpPr>
        <p:spPr/>
        <p:txBody>
          <a:bodyPr/>
          <a:lstStyle/>
          <a:p>
            <a:r>
              <a:rPr lang="en-US" dirty="0"/>
              <a:t>Architecture in the service of the spiritual and sacred</a:t>
            </a:r>
          </a:p>
        </p:txBody>
      </p:sp>
      <p:pic>
        <p:nvPicPr>
          <p:cNvPr id="5" name="Content Placeholder 3">
            <a:extLst>
              <a:ext uri="{FF2B5EF4-FFF2-40B4-BE49-F238E27FC236}">
                <a16:creationId xmlns:a16="http://schemas.microsoft.com/office/drawing/2014/main" id="{056028F5-07AC-6745-AECF-7B51CD85742C}"/>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644509" y="2355850"/>
            <a:ext cx="3215640" cy="4000500"/>
          </a:xfrm>
          <a:prstGeom prst="rect">
            <a:avLst/>
          </a:prstGeom>
        </p:spPr>
      </p:pic>
    </p:spTree>
    <p:extLst>
      <p:ext uri="{BB962C8B-B14F-4D97-AF65-F5344CB8AC3E}">
        <p14:creationId xmlns:p14="http://schemas.microsoft.com/office/powerpoint/2010/main" val="1332257548"/>
      </p:ext>
    </p:extLst>
  </p:cSld>
  <p:clrMapOvr>
    <a:masterClrMapping/>
  </p:clrMapOvr>
  <mc:AlternateContent xmlns:mc="http://schemas.openxmlformats.org/markup-compatibility/2006" xmlns:p14="http://schemas.microsoft.com/office/powerpoint/2010/main">
    <mc:Choice Requires="p14">
      <p:transition spd="slow" p14:dur="10000" advTm="13000"/>
    </mc:Choice>
    <mc:Fallback xmlns="">
      <p:transition spd="slow" advTm="700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4.1|3.7"/>
</p:tagLst>
</file>

<file path=ppt/tags/tag2.xml><?xml version="1.0" encoding="utf-8"?>
<p:tagLst xmlns:a="http://schemas.openxmlformats.org/drawingml/2006/main" xmlns:r="http://schemas.openxmlformats.org/officeDocument/2006/relationships" xmlns:p="http://schemas.openxmlformats.org/presentationml/2006/main">
  <p:tag name="TIMING" val="|11.4|6"/>
</p:tagLst>
</file>

<file path=ppt/tags/tag3.xml><?xml version="1.0" encoding="utf-8"?>
<p:tagLst xmlns:a="http://schemas.openxmlformats.org/drawingml/2006/main" xmlns:r="http://schemas.openxmlformats.org/officeDocument/2006/relationships" xmlns:p="http://schemas.openxmlformats.org/presentationml/2006/main">
  <p:tag name="TIMING" val="|3.5|2.1|3.3"/>
</p:tagLst>
</file>

<file path=ppt/tags/tag4.xml><?xml version="1.0" encoding="utf-8"?>
<p:tagLst xmlns:a="http://schemas.openxmlformats.org/drawingml/2006/main" xmlns:r="http://schemas.openxmlformats.org/officeDocument/2006/relationships" xmlns:p="http://schemas.openxmlformats.org/presentationml/2006/main">
  <p:tag name="TIMING" val="|6.8|3.9|4.6"/>
</p:tagLst>
</file>

<file path=ppt/tags/tag5.xml><?xml version="1.0" encoding="utf-8"?>
<p:tagLst xmlns:a="http://schemas.openxmlformats.org/drawingml/2006/main" xmlns:r="http://schemas.openxmlformats.org/officeDocument/2006/relationships" xmlns:p="http://schemas.openxmlformats.org/presentationml/2006/main">
  <p:tag name="TIMING" val="|2.3|1.8|1.8"/>
</p:tagLst>
</file>

<file path=ppt/tags/tag6.xml><?xml version="1.0" encoding="utf-8"?>
<p:tagLst xmlns:a="http://schemas.openxmlformats.org/drawingml/2006/main" xmlns:r="http://schemas.openxmlformats.org/officeDocument/2006/relationships" xmlns:p="http://schemas.openxmlformats.org/presentationml/2006/main">
  <p:tag name="TIMING" val="|3.1|12.2"/>
</p:tagLst>
</file>

<file path=ppt/tags/tag7.xml><?xml version="1.0" encoding="utf-8"?>
<p:tagLst xmlns:a="http://schemas.openxmlformats.org/drawingml/2006/main" xmlns:r="http://schemas.openxmlformats.org/officeDocument/2006/relationships" xmlns:p="http://schemas.openxmlformats.org/presentationml/2006/main">
  <p:tag name="TIMING" val="|3|6.4"/>
</p:tagLst>
</file>

<file path=ppt/tags/tag8.xml><?xml version="1.0" encoding="utf-8"?>
<p:tagLst xmlns:a="http://schemas.openxmlformats.org/drawingml/2006/main" xmlns:r="http://schemas.openxmlformats.org/officeDocument/2006/relationships" xmlns:p="http://schemas.openxmlformats.org/presentationml/2006/main">
  <p:tag name="TIMING" val="|1.1|5.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20663</TotalTime>
  <Words>1299</Words>
  <Application>Microsoft Macintosh PowerPoint</Application>
  <PresentationFormat>Widescreen</PresentationFormat>
  <Paragraphs>158</Paragraphs>
  <Slides>47</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47</vt:i4>
      </vt:variant>
    </vt:vector>
  </HeadingPairs>
  <TitlesOfParts>
    <vt:vector size="51" baseType="lpstr">
      <vt:lpstr>Arial</vt:lpstr>
      <vt:lpstr>Calibri</vt:lpstr>
      <vt:lpstr>Times New Roman</vt:lpstr>
      <vt:lpstr>Office Theme</vt:lpstr>
      <vt:lpstr>Temple Isaiah </vt:lpstr>
      <vt:lpstr>Rabbi David Lazar welcomes you</vt:lpstr>
      <vt:lpstr>“My Way” and “Our Way” – architects, artists, Frank Sinatra and the Jewish people</vt:lpstr>
      <vt:lpstr> Frank Sinatra, Temple Isaiah benefactor, and Rabbi Joseph Hurwitz, a Palm Springs personality </vt:lpstr>
      <vt:lpstr>Temple Isaiah’s architecture uses changing styles and materials to create sacred spaces</vt:lpstr>
      <vt:lpstr>Eternal Lights</vt:lpstr>
      <vt:lpstr>The Torah in the ark is the central focus of synagogue design</vt:lpstr>
      <vt:lpstr>Torah arks across the years</vt:lpstr>
      <vt:lpstr>The historic Modernist E. Stewart Williams structure (left) is contrasted with the 1980’s west facing addition, designed by David Christian (right). </vt:lpstr>
      <vt:lpstr>Original Liberman chapel – designed by E. Stewart Williams in 1947</vt:lpstr>
      <vt:lpstr>Updated chapel – circa 1960-1969</vt:lpstr>
      <vt:lpstr>Stained glass windows</vt:lpstr>
      <vt:lpstr>10 Commandments in Hebrew calligraphy were done by German metal artist Victor Ries</vt:lpstr>
      <vt:lpstr>Agam-designed Eternal  Light and ark in the Bochner sanctuary </vt:lpstr>
      <vt:lpstr>Thanks to each architect and artist who    contributed.</vt:lpstr>
      <vt:lpstr> “How goodly are your tents, O Jacob”</vt:lpstr>
      <vt:lpstr>View, looking east, of the Bochner sanctuary and its panoramic window</vt:lpstr>
      <vt:lpstr>The Bochner sanctuary with its inspiring mountain view</vt:lpstr>
      <vt:lpstr>The Agam ark is the central focus of the Bochner sanctuary</vt:lpstr>
      <vt:lpstr>Agam’s art on the south wall complements the ark</vt:lpstr>
      <vt:lpstr>Agam art on the south wall of the Bochner</vt:lpstr>
      <vt:lpstr>Agam designed  and signed  the ark</vt:lpstr>
      <vt:lpstr>The Agam Eternal Light plays on the colors of the ark. </vt:lpstr>
      <vt:lpstr>Agam in his own words</vt:lpstr>
      <vt:lpstr>The Agam ark sets the color scheme for seating</vt:lpstr>
      <vt:lpstr>Torah scroll covers with Agam color scheme</vt:lpstr>
      <vt:lpstr>The Temple as a community center</vt:lpstr>
      <vt:lpstr>Life moments are celebrated</vt:lpstr>
      <vt:lpstr>Lives are remembered</vt:lpstr>
      <vt:lpstr>Leaders are remembered</vt:lpstr>
      <vt:lpstr>PowerPoint Presentation</vt:lpstr>
      <vt:lpstr>Dedications</vt:lpstr>
      <vt:lpstr>PowerPoint Presentation</vt:lpstr>
      <vt:lpstr>PowerPoint Presentation</vt:lpstr>
      <vt:lpstr>Simhat Torah - celebrating the Torah</vt:lpstr>
      <vt:lpstr>Passover Seder in the Warsaw Ballroom</vt:lpstr>
      <vt:lpstr>And you shall teach them  diligently!</vt:lpstr>
      <vt:lpstr>A musical celebration in the Bochner sanctuary</vt:lpstr>
      <vt:lpstr> </vt:lpstr>
      <vt:lpstr>PowerPoint Presentation</vt:lpstr>
      <vt:lpstr>Rabbi = Torah teacher</vt:lpstr>
      <vt:lpstr>Jewish wisdom from Torah to books</vt:lpstr>
      <vt:lpstr>PowerPoint Presentation</vt:lpstr>
      <vt:lpstr>Planning an event in the Warsaw Ballroom</vt:lpstr>
      <vt:lpstr>Quinceanera party in the Warsaw Ballroom</vt:lpstr>
      <vt:lpstr>Hosting educational activities</vt:lpstr>
      <vt:lpstr>Architecture in the service of the spiritual and sacred</vt:lpstr>
    </vt:vector>
  </TitlesOfParts>
  <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Temple Isaiah </dc:title>
  <dc:creator>Microsoft account</dc:creator>
  <cp:lastModifiedBy>nicolas behrmann</cp:lastModifiedBy>
  <cp:revision>171</cp:revision>
  <cp:lastPrinted>2018-01-30T21:06:59Z</cp:lastPrinted>
  <dcterms:created xsi:type="dcterms:W3CDTF">2017-06-01T17:56:52Z</dcterms:created>
  <dcterms:modified xsi:type="dcterms:W3CDTF">2018-02-19T18:39:20Z</dcterms:modified>
</cp:coreProperties>
</file>